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8583"/>
    <p:restoredTop sz="98381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Relationship Id="rId5" Type="http://schemas.openxmlformats.org/officeDocument/2006/relationships/image" Target="../media/image5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6.jpeg"  /><Relationship Id="rId5" Type="http://schemas.openxmlformats.org/officeDocument/2006/relationships/image" Target="../media/image7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8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[2019.05.01~05.31]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87713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2일</a:t>
                      </a:r>
                      <a:r>
                        <a:rPr lang="en-US" altLang="ko-KR" sz="900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sz="900" b="1">
                          <a:latin typeface="맑은 고딕"/>
                        </a:rPr>
                        <a:t>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3일</a:t>
                      </a:r>
                      <a:r>
                        <a:rPr lang="en-US" altLang="ko-KR" sz="900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sz="900" b="1">
                          <a:latin typeface="맑은 고딕"/>
                        </a:rPr>
                        <a:t>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4일</a:t>
                      </a:r>
                      <a:r>
                        <a:rPr lang="en-US" altLang="ko-KR" sz="900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오리주물럭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튀김만두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콩나물겨자무침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스틱마늘빵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크렌베리치킨샐러드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폭립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감자치즈그라탕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후르츠샐러드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유자레몬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딸기케이크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코다리조림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어묵야채잡채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두릅초무침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통통치킨볼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뱅어포볶음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단무지깻잎무침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에이드팝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뿌팟퐁커리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팟타이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망고스틴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치킨크림파스타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올리브바게트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3" name="Rectangle 9"/>
          <p:cNvSpPr/>
          <p:nvPr/>
        </p:nvSpPr>
        <p:spPr>
          <a:xfrm>
            <a:off x="3529573" y="3581400"/>
            <a:ext cx="1347227" cy="16764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3505200" y="3474720"/>
            <a:ext cx="1459230" cy="290336"/>
            <a:chOff x="7006315" y="397054"/>
            <a:chExt cx="1942288" cy="855596"/>
          </a:xfrm>
        </p:grpSpPr>
        <p:sp>
          <p:nvSpPr>
            <p:cNvPr id="85" name="직사각형 12"/>
            <p:cNvSpPr/>
            <p:nvPr/>
          </p:nvSpPr>
          <p:spPr>
            <a:xfrm>
              <a:off x="7006315" y="502920"/>
              <a:ext cx="1586854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8254028" y="397054"/>
              <a:ext cx="694575" cy="855596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7214265" y="528941"/>
              <a:ext cx="1642448" cy="710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5800" y="3429000"/>
            <a:ext cx="381000" cy="320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[2019.05.01~05.31]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78548" cy="6082422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9175"/>
                <a:gridCol w="1314450"/>
                <a:gridCol w="1323975"/>
                <a:gridCol w="132020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6일-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대체휴일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7일-</a:t>
                      </a:r>
                      <a:r>
                        <a:rPr lang="en-US" altLang="ko-KR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1,2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학년체험학습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8일-</a:t>
                      </a:r>
                      <a:r>
                        <a:rPr lang="en-US" altLang="ko-KR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1,2,3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학년체험학습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9일-</a:t>
                      </a:r>
                      <a:r>
                        <a:rPr lang="en-US" altLang="ko-KR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1,2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학년체험학습</a:t>
                      </a:r>
                      <a:r>
                        <a:rPr lang="ko-KR" altLang="en-US" b="1">
                          <a:latin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en-US" altLang="ko-KR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1,2</a:t>
                      </a:r>
                      <a:r>
                        <a:rPr lang="ko-KR" altLang="en-US" sz="8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학년체험학습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11일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6403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뼈없는미니바베큐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웨지감자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생선까스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타르타르소스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만두국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메추리알조림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오이도라지무침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서리태밥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가마보꼬전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5389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998817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하트딸기도넛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11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아이러브쑥쑥요거트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11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생크림파운드케익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첵스초코스노우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글레이즈도넛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호두파이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55833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다시마무채국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갈릭아귀가라아게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납작만두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쫄면채소무침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봉추찜닭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맛살콘전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매콤시금치무침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아메리칸핫도그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맑은우동국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self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멸치야채주먹밥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케이준포테이토스틱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코올슬로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감귤주스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돼지고기양배추볶음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새송이엿장구이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상추쌈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쇠고기우엉볶음밥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감자양파국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김말이튀김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칠리소스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취나물무침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트로피칼에이드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야끼소바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고기듬뿍꼬지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돌나물사과무침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훈제오리치즈떡구이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감자햄야채볶음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부추양파겉절이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오란다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콩나물영양밥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허브치킨플레로티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매운꼬지어묵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S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풋마늘무침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로제찜닭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우거지감자탕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갈치구이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골뱅이무침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[2019.05.01~05.31]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78712" cy="6189103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97178"/>
                <a:gridCol w="1353032"/>
                <a:gridCol w="1281731"/>
                <a:gridCol w="1324447"/>
                <a:gridCol w="1314919"/>
                <a:gridCol w="1324447"/>
                <a:gridCol w="1314919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13일-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입시설명회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14일-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입시설명회</a:t>
                      </a:r>
                      <a:r>
                        <a:rPr lang="ko-KR" altLang="en-US" b="1">
                          <a:latin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15일-</a:t>
                      </a:r>
                      <a:r>
                        <a:rPr lang="ko-KR" altLang="en-US" sz="7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스승의날</a:t>
                      </a:r>
                      <a:r>
                        <a:rPr lang="en-US" altLang="ko-KR" sz="7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7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체력검사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16일-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18일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19일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병아리콩밥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진미채야채무침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야채칠리새우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콜리플라워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마요네즈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완두콩밥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데리야끼대패볶음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조개탕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마파두부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대패삼겹꼬지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전복죽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야채스프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복숭아주스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 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오리엔탈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블루베리잼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쉘도넛딸기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호두소보로머핀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48550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근대된장국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참깨드레싱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수제생딸기라떼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닭봉바베큐양념구이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소고기미나리버섯볶음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세발나물무침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망고바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쇠고기샤브국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김치주꾸미떡볶음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머위대된장무침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카네이션케이크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차슈덮밥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미소장국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단호박튀김&amp;초간장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우엉채볶음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유자단무지채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후식(벚꽃빵)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수제가츠샌드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어린잎채소샐러드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흑임자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8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해가득사과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닭다리살스테이크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매쉬드포테이토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치커리무침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시래기쇠고기국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안심돈강정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매콤달걀조림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오이고추쌈장무침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촘각김치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1677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자장면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계란실파국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맛쵸킹탕수육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장미만두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양송이버섯스프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눈꽃치즈함박스테이크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황태무국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닭고기편채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단호박고구마그라탕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열대과일샐러드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마시는젤리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굴소스필라프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허니교자만두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사우전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아이스홍시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떡갈비데리야끼조림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피망잡채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햄마늘쫑볶음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돈육단호박조림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맥앤치즈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토란대들깨나물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망고바나나주스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카레닭찜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고구마순나물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고구마크림치즈파이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보이차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83" name="Rectangle 9"/>
          <p:cNvSpPr/>
          <p:nvPr/>
        </p:nvSpPr>
        <p:spPr>
          <a:xfrm>
            <a:off x="4878000" y="3582000"/>
            <a:ext cx="1296000" cy="1753200"/>
          </a:xfrm>
          <a:prstGeom prst="rect">
            <a:avLst/>
          </a:prstGeom>
          <a:noFill/>
          <a:ln w="28575" algn="ctr">
            <a:solidFill>
              <a:srgbClr val="e7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4861200" y="3427191"/>
            <a:ext cx="1463399" cy="361854"/>
            <a:chOff x="6901370" y="352737"/>
            <a:chExt cx="1976513" cy="799442"/>
          </a:xfrm>
        </p:grpSpPr>
        <p:sp>
          <p:nvSpPr>
            <p:cNvPr id="85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solidFill>
              <a:srgbClr val="e7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8221840" y="357261"/>
              <a:ext cx="656042" cy="762827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e7a5a5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928917" y="352734"/>
              <a:ext cx="1604549" cy="79944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anchor="t">
              <a:sp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일본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</p:grpSp>
      <p:pic>
        <p:nvPicPr>
          <p:cNvPr id="88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924550" y="3429000"/>
            <a:ext cx="438412" cy="304800"/>
          </a:xfrm>
          <a:prstGeom prst="rect">
            <a:avLst/>
          </a:prstGeom>
        </p:spPr>
      </p:pic>
      <p:sp>
        <p:nvSpPr>
          <p:cNvPr id="95" name="Rectangle 9"/>
          <p:cNvSpPr/>
          <p:nvPr/>
        </p:nvSpPr>
        <p:spPr>
          <a:xfrm>
            <a:off x="914400" y="5270400"/>
            <a:ext cx="1295400" cy="158760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96" name=""/>
          <p:cNvGrpSpPr/>
          <p:nvPr/>
        </p:nvGrpSpPr>
        <p:grpSpPr>
          <a:xfrm rot="0">
            <a:off x="914400" y="4973953"/>
            <a:ext cx="1371599" cy="422618"/>
            <a:chOff x="7006315" y="228493"/>
            <a:chExt cx="1871568" cy="984365"/>
          </a:xfrm>
        </p:grpSpPr>
        <p:sp>
          <p:nvSpPr>
            <p:cNvPr id="97" name="직사각형 12"/>
            <p:cNvSpPr/>
            <p:nvPr/>
          </p:nvSpPr>
          <p:spPr>
            <a:xfrm>
              <a:off x="7006315" y="357176"/>
              <a:ext cx="1559641" cy="709940"/>
            </a:xfrm>
            <a:prstGeom prst="rect">
              <a:avLst/>
            </a:prstGeom>
            <a:solidFill>
              <a:schemeClr val="accent6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8" name="말풍선: 타원형 18"/>
            <p:cNvSpPr/>
            <p:nvPr/>
          </p:nvSpPr>
          <p:spPr>
            <a:xfrm>
              <a:off x="8183308" y="357263"/>
              <a:ext cx="694575" cy="855596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6">
                <a:lumMod val="90000"/>
              </a:schemeClr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9" name="TextBox 40"/>
            <p:cNvSpPr txBox="1"/>
            <p:nvPr/>
          </p:nvSpPr>
          <p:spPr>
            <a:xfrm>
              <a:off x="7027477" y="228494"/>
              <a:ext cx="1330525" cy="856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중식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</p:grpSp>
      <p:pic>
        <p:nvPicPr>
          <p:cNvPr id="101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828800" y="5067300"/>
            <a:ext cx="381529" cy="26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[2019.05.01~05.31]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77398" cy="6192869"/>
        </p:xfrm>
        <a:graphic>
          <a:graphicData uri="http://schemas.openxmlformats.org/drawingml/2006/table">
            <a:tbl>
              <a:tblPr firstRow="1" bandRow="1"/>
              <a:tblGrid>
                <a:gridCol w="467999"/>
                <a:gridCol w="1295751"/>
                <a:gridCol w="1314806"/>
                <a:gridCol w="1324334"/>
                <a:gridCol w="1320558"/>
                <a:gridCol w="1314806"/>
                <a:gridCol w="1324334"/>
                <a:gridCol w="1314806"/>
              </a:tblGrid>
              <a:tr h="231749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 indent="380365"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20일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21일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22일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23일-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 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</a:t>
                      </a:r>
                      <a:r>
                        <a:rPr lang="ko-KR" altLang="en-US" b="1">
                          <a:latin typeface="맑은 고딕"/>
                        </a:rPr>
                        <a:t>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25일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26일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4407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0542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두부봉치즈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한입돈까스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강낭콩밥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사골우거지국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죽순들깨볶음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케이준치킨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미니새송이조림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압맥밥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한방닭국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연어스테이크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어니언소스</a:t>
                      </a:r>
                      <a:endParaRPr lang="ko-KR" altLang="en-US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코울슬로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98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쇠고기미역죽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293781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식빵모닝빵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블루베리쨈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초코첵스매직딸기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청포도쥬스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무화과잼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츄잉도넛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요구르트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67050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닭살데리야끼조림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스크램블에그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시금치딸기샐러드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망고스틴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대구살스테이크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타르타르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피칸파이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숯불갈비맛오리볶음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고구마맛탕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영양부추샐러드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생토마토미트스파게티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바지락조개탕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색야채아삭피클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아로니아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왕비엔나볶음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반쪽고추전튀김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매실장아찌무침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돈육떡찜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쑥갓두부무침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초고추장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망고워터젤리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애호박새우젓국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고구마치즈스틱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리치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0288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7711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고기국수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매생이옥수수전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청포묵야채무침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제주오메기떡파이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제주감귤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나가사키짬뽕국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깐쇼새우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고추참치두부구이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소면야채무침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포켓팝콘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햄모듬찌개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닭다리살야채볶음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쥐어채볶음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쇠고기당면국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아귀콩나물찜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명란마요고로케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시금치양념무침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떡갈비비빔밥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미역미소국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오징어핫바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데리야끼맛김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오복채무침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김치유부국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양념치킨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고구마범벅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돈육폭찹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우엉어묵무침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44767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grpSp>
        <p:nvGrpSpPr>
          <p:cNvPr id="120" name=""/>
          <p:cNvGrpSpPr/>
          <p:nvPr/>
        </p:nvGrpSpPr>
        <p:grpSpPr>
          <a:xfrm rot="0">
            <a:off x="4878001" y="3429000"/>
            <a:ext cx="1467935" cy="1621800"/>
            <a:chOff x="4876801" y="3258265"/>
            <a:chExt cx="1494831" cy="1620338"/>
          </a:xfrm>
        </p:grpSpPr>
        <p:sp>
          <p:nvSpPr>
            <p:cNvPr id="89" name="Rectangle 9"/>
            <p:cNvSpPr/>
            <p:nvPr/>
          </p:nvSpPr>
          <p:spPr>
            <a:xfrm>
              <a:off x="4887798" y="3547804"/>
              <a:ext cx="1301415" cy="1330799"/>
            </a:xfrm>
            <a:prstGeom prst="rect">
              <a:avLst/>
            </a:prstGeom>
            <a:noFill/>
            <a:ln w="28575" algn="ctr">
              <a:solidFill>
                <a:srgbClr val="ffc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 anchorCtr="0">
              <a:noAutofit/>
            </a:bodyPr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19" name=""/>
            <p:cNvGrpSpPr/>
            <p:nvPr/>
          </p:nvGrpSpPr>
          <p:grpSpPr>
            <a:xfrm rot="0">
              <a:off x="4876801" y="3258265"/>
              <a:ext cx="1494831" cy="337871"/>
              <a:chOff x="4876799" y="3258261"/>
              <a:chExt cx="1494831" cy="337871"/>
            </a:xfrm>
          </p:grpSpPr>
          <p:grpSp>
            <p:nvGrpSpPr>
              <p:cNvPr id="110" name=""/>
              <p:cNvGrpSpPr/>
              <p:nvPr/>
            </p:nvGrpSpPr>
            <p:grpSpPr>
              <a:xfrm rot="0">
                <a:off x="4876799" y="3258262"/>
                <a:ext cx="1494831" cy="323343"/>
                <a:chOff x="7006314" y="199214"/>
                <a:chExt cx="2039720" cy="941287"/>
              </a:xfrm>
            </p:grpSpPr>
            <p:sp>
              <p:nvSpPr>
                <p:cNvPr id="111" name="직사각형 12"/>
                <p:cNvSpPr/>
                <p:nvPr/>
              </p:nvSpPr>
              <p:spPr>
                <a:xfrm>
                  <a:off x="7006314" y="502919"/>
                  <a:ext cx="1586854" cy="637582"/>
                </a:xfrm>
                <a:prstGeom prst="rect">
                  <a:avLst/>
                </a:prstGeom>
                <a:solidFill>
                  <a:srgbClr val="ffc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anchor="ctr" anchorCtr="0">
                  <a:noAutofit/>
                </a:bodyPr>
                <a:lstStyle/>
                <a:p>
                  <a:pPr algn="ctr">
                    <a:defRPr/>
                  </a:pPr>
                  <a:endParaRPr lang="ko-KR" altLang="en-US">
                    <a:solidFill>
                      <a:srgbClr val="ffd000"/>
                    </a:solidFill>
                  </a:endParaRPr>
                </a:p>
                <a:p>
                  <a:pPr algn="ctr">
                    <a:defRPr/>
                  </a:pPr>
                  <a:r>
                    <a:rPr lang="ko-KR" altLang="en-US">
                      <a:solidFill>
                        <a:srgbClr val="ffd000"/>
                      </a:solidFill>
                    </a:rPr>
                    <a:t>  </a:t>
                  </a:r>
                  <a:endParaRPr lang="ko-KR" altLang="en-US">
                    <a:solidFill>
                      <a:srgbClr val="ffd000"/>
                    </a:solidFill>
                  </a:endParaRPr>
                </a:p>
              </p:txBody>
            </p:sp>
            <p:sp>
              <p:nvSpPr>
                <p:cNvPr id="112" name="말풍선: 타원형 18"/>
                <p:cNvSpPr/>
                <p:nvPr/>
              </p:nvSpPr>
              <p:spPr>
                <a:xfrm>
                  <a:off x="8351457" y="199214"/>
                  <a:ext cx="694577" cy="931765"/>
                </a:xfrm>
                <a:prstGeom prst="wedgeEllipseCallout">
                  <a:avLst>
                    <a:gd name="adj1" fmla="val 243"/>
                    <a:gd name="adj2" fmla="val 62500"/>
                  </a:avLst>
                </a:prstGeom>
                <a:solidFill>
                  <a:srgbClr val="ffc100"/>
                </a:solidFill>
                <a:ln w="38100" algn="ctr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anchor="ctr" anchorCtr="0">
                  <a:noAutofit/>
                </a:bodyPr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sp>
              <p:nvSpPr>
                <p:cNvPr id="113" name="TextBox 40"/>
                <p:cNvSpPr txBox="1"/>
                <p:nvPr/>
              </p:nvSpPr>
              <p:spPr>
                <a:xfrm>
                  <a:off x="7214260" y="528937"/>
                  <a:ext cx="1642446" cy="605344"/>
                </a:xfrm>
                <a:prstGeom prst="rect">
                  <a:avLst/>
                </a:prstGeom>
                <a:noFill/>
              </p:spPr>
              <p:txBody>
                <a:bodyPr vert="horz" wrap="square" anchorCtr="0">
                  <a:noAutofit/>
                </a:bodyPr>
                <a:lstStyle/>
                <a:p>
                  <a:pPr>
                    <a:defRPr/>
                  </a:pPr>
                  <a:r>
                    <a:rPr lang="en-US" altLang="ko-KR" sz="1000" b="1">
                      <a:solidFill>
                        <a:schemeClr val="bg1"/>
                      </a:solidFill>
                      <a:latin typeface="맑은 고딕"/>
                      <a:cs typeface="맑은 고딕"/>
                    </a:rPr>
                    <a:t>‘</a:t>
                  </a:r>
                  <a:r>
                    <a:rPr lang="ko-KR" altLang="en-US" sz="1000" b="1">
                      <a:solidFill>
                        <a:schemeClr val="bg1"/>
                      </a:solidFill>
                      <a:latin typeface="맑은 고딕"/>
                      <a:cs typeface="맑은 고딕"/>
                    </a:rPr>
                    <a:t>피자데이</a:t>
                  </a:r>
                  <a:r>
                    <a:rPr lang="en-US" altLang="ko-KR" sz="1000" b="1">
                      <a:solidFill>
                        <a:schemeClr val="bg1"/>
                      </a:solidFill>
                      <a:latin typeface="맑은 고딕"/>
                      <a:cs typeface="맑은 고딕"/>
                    </a:rPr>
                    <a:t>’</a:t>
                  </a:r>
                  <a:endParaRPr lang="en-US" altLang="ko-KR" sz="1000" b="1">
                    <a:solidFill>
                      <a:schemeClr val="bg1"/>
                    </a:solidFill>
                    <a:latin typeface="맑은 고딕"/>
                    <a:cs typeface="맑은 고딕"/>
                  </a:endParaRPr>
                </a:p>
              </p:txBody>
            </p:sp>
          </p:grpSp>
          <p:pic>
            <p:nvPicPr>
              <p:cNvPr id="118" name="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874193" y="3258261"/>
                <a:ext cx="485844" cy="337871"/>
              </a:xfrm>
              <a:prstGeom prst="rect">
                <a:avLst/>
              </a:prstGeom>
            </p:spPr>
          </p:pic>
        </p:grpSp>
      </p:grpSp>
      <p:sp>
        <p:nvSpPr>
          <p:cNvPr id="83" name="Rectangle 9"/>
          <p:cNvSpPr/>
          <p:nvPr/>
        </p:nvSpPr>
        <p:spPr>
          <a:xfrm>
            <a:off x="903600" y="5259600"/>
            <a:ext cx="1306800" cy="1638000"/>
          </a:xfrm>
          <a:prstGeom prst="rect">
            <a:avLst/>
          </a:prstGeom>
          <a:noFill/>
          <a:ln w="28575" algn="ctr">
            <a:solidFill>
              <a:schemeClr val="accent5">
                <a:lumMod val="80000"/>
                <a:lumOff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105" name=""/>
          <p:cNvGrpSpPr/>
          <p:nvPr/>
        </p:nvGrpSpPr>
        <p:grpSpPr>
          <a:xfrm rot="0">
            <a:off x="838200" y="4962525"/>
            <a:ext cx="1600201" cy="523874"/>
            <a:chOff x="6694385" y="358974"/>
            <a:chExt cx="2183498" cy="1423576"/>
          </a:xfrm>
        </p:grpSpPr>
        <p:sp>
          <p:nvSpPr>
            <p:cNvPr id="106" name="직사각형 12"/>
            <p:cNvSpPr/>
            <p:nvPr/>
          </p:nvSpPr>
          <p:spPr>
            <a:xfrm>
              <a:off x="6798361" y="501025"/>
              <a:ext cx="1768411" cy="782610"/>
            </a:xfrm>
            <a:prstGeom prst="rect">
              <a:avLst/>
            </a:prstGeom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7" name="말풍선: 타원형 18"/>
            <p:cNvSpPr/>
            <p:nvPr/>
          </p:nvSpPr>
          <p:spPr>
            <a:xfrm>
              <a:off x="8185256" y="358974"/>
              <a:ext cx="692627" cy="855281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5">
                <a:lumMod val="80000"/>
                <a:lumOff val="20000"/>
              </a:schemeClr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8" name="TextBox 40"/>
            <p:cNvSpPr txBox="1"/>
            <p:nvPr/>
          </p:nvSpPr>
          <p:spPr>
            <a:xfrm>
              <a:off x="6694385" y="439522"/>
              <a:ext cx="1538468" cy="1343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향토음식의날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 algn="ctr"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’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제주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</p:grpSp>
      <p:pic>
        <p:nvPicPr>
          <p:cNvPr id="121" name="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5878" y="4863377"/>
            <a:ext cx="432522" cy="3944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[2019.05.01~05.31]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694563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77277" cy="6013898"/>
        </p:xfrm>
        <a:graphic>
          <a:graphicData uri="http://schemas.openxmlformats.org/drawingml/2006/table">
            <a:tbl>
              <a:tblPr firstRow="1" bandRow="1"/>
              <a:tblGrid>
                <a:gridCol w="467858"/>
                <a:gridCol w="1304925"/>
                <a:gridCol w="1351417"/>
                <a:gridCol w="1285875"/>
                <a:gridCol w="1314450"/>
                <a:gridCol w="1314408"/>
                <a:gridCol w="1323935"/>
                <a:gridCol w="1314409"/>
              </a:tblGrid>
              <a:tr h="223381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27일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28일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29일-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5월 30일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endParaRPr lang="ko-KR" altLang="en-US" b="1"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06665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수요일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목요일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금요일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54776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율무밥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코다리강정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깻잎육전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제육볶음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느타리버섯볶음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치즈비엔나소시지볶음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멸치무조림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24087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1305181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티라미수롤케익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땅콩버터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딸기맛슈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1305181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누룽지닭죽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언양식불고기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아몬드멸치볶음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아이스홍시스무디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도토리묵무침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해물짬뽕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찹쌀꿔바로우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파인소스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청경채무침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골드키위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두부계란부침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치즈불닭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순대튀김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구슬아이스크림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20892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자스민차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1305180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계란오븐구이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S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쇼콜라타르트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풀드포크덮밥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감자맑은국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타코야끼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쑥갓배무침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건강한우유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조갯살미역국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매운닭윙조림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우엉누들떡잡채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황도샐러드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대패삼겹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마늘버섯구이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  <a:tr h="23593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>
                        <a:lumMod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3" name="Rectangle 9"/>
          <p:cNvSpPr/>
          <p:nvPr/>
        </p:nvSpPr>
        <p:spPr>
          <a:xfrm>
            <a:off x="3592830" y="3627120"/>
            <a:ext cx="1295400" cy="1524000"/>
          </a:xfrm>
          <a:prstGeom prst="rect">
            <a:avLst/>
          </a:prstGeom>
          <a:noFill/>
          <a:ln w="28575" algn="ctr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3592829" y="3407369"/>
            <a:ext cx="1295401" cy="219750"/>
            <a:chOff x="6798361" y="393325"/>
            <a:chExt cx="1767594" cy="853074"/>
          </a:xfrm>
        </p:grpSpPr>
        <p:sp>
          <p:nvSpPr>
            <p:cNvPr id="85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798361" y="393325"/>
              <a:ext cx="1538478" cy="853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90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31030" y="3017520"/>
            <a:ext cx="762000" cy="860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453</ep:Words>
  <ep:PresentationFormat>A4 Paper (210x297 mm)</ep:PresentationFormat>
  <ep:Paragraphs>25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2019-04-16T07:40:05.865</dcterms:modified>
  <cp:revision>224</cp:revision>
  <dc:title>Slide 1</dc:title>
  <cp:version>0906.0100.01</cp:version>
</cp:coreProperties>
</file>