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363" r:id="rId2"/>
    <p:sldId id="364" r:id="rId3"/>
    <p:sldId id="365" r:id="rId4"/>
    <p:sldId id="366" r:id="rId5"/>
    <p:sldId id="367" r:id="rId6"/>
  </p:sldIdLst>
  <p:sldSz cx="10691813" cy="7559675"/>
  <p:notesSz cx="6888163" cy="10018713"/>
  <p:defaultTextStyle>
    <a:defPPr>
      <a:defRPr lang="ko-KR"/>
    </a:defPPr>
    <a:lvl1pPr marL="0" algn="l" defTabSz="104253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268" algn="l" defTabSz="104253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531" algn="l" defTabSz="104253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3799" algn="l" defTabSz="104253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072" algn="l" defTabSz="104253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338" algn="l" defTabSz="104253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7603" algn="l" defTabSz="104253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8871" algn="l" defTabSz="104253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0138" algn="l" defTabSz="104253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 userDrawn="1">
          <p15:clr>
            <a:srgbClr val="A4A3A4"/>
          </p15:clr>
        </p15:guide>
        <p15:guide id="2" pos="3369" userDrawn="1">
          <p15:clr>
            <a:srgbClr val="A4A3A4"/>
          </p15:clr>
        </p15:guide>
        <p15:guide id="3" orient="horz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2D17"/>
    <a:srgbClr val="452D16"/>
    <a:srgbClr val="45403F"/>
    <a:srgbClr val="8CC4A7"/>
    <a:srgbClr val="EAD5D0"/>
    <a:srgbClr val="F68938"/>
    <a:srgbClr val="4C7E65"/>
    <a:srgbClr val="8DBAB0"/>
    <a:srgbClr val="636363"/>
    <a:srgbClr val="9BB6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보통 스타일 4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41" autoAdjust="0"/>
    <p:restoredTop sz="91790" autoAdjust="0"/>
  </p:normalViewPr>
  <p:slideViewPr>
    <p:cSldViewPr>
      <p:cViewPr varScale="1">
        <p:scale>
          <a:sx n="97" d="100"/>
          <a:sy n="97" d="100"/>
        </p:scale>
        <p:origin x="1614" y="84"/>
      </p:cViewPr>
      <p:guideLst>
        <p:guide orient="horz" pos="2382"/>
        <p:guide pos="3369"/>
        <p:guide orient="horz"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84870" cy="500936"/>
          </a:xfrm>
          <a:prstGeom prst="rect">
            <a:avLst/>
          </a:prstGeom>
        </p:spPr>
        <p:txBody>
          <a:bodyPr vert="horz" lIns="92377" tIns="46191" rIns="92377" bIns="4619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01700" y="0"/>
            <a:ext cx="2984870" cy="500936"/>
          </a:xfrm>
          <a:prstGeom prst="rect">
            <a:avLst/>
          </a:prstGeom>
        </p:spPr>
        <p:txBody>
          <a:bodyPr vert="horz" lIns="92377" tIns="46191" rIns="92377" bIns="46191" rtlCol="0"/>
          <a:lstStyle>
            <a:lvl1pPr algn="r">
              <a:defRPr sz="1200"/>
            </a:lvl1pPr>
          </a:lstStyle>
          <a:p>
            <a:fld id="{9FCD9718-2623-4F38-AA18-30F5952C3BED}" type="datetimeFigureOut">
              <a:rPr lang="ko-KR" altLang="en-US" smtClean="0"/>
              <a:t>2020-05-31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87400" y="750888"/>
            <a:ext cx="53133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77" tIns="46191" rIns="92377" bIns="4619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8817" y="4758901"/>
            <a:ext cx="5510530" cy="4508421"/>
          </a:xfrm>
          <a:prstGeom prst="rect">
            <a:avLst/>
          </a:prstGeom>
        </p:spPr>
        <p:txBody>
          <a:bodyPr vert="horz" lIns="92377" tIns="46191" rIns="92377" bIns="46191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516038"/>
            <a:ext cx="2984870" cy="500936"/>
          </a:xfrm>
          <a:prstGeom prst="rect">
            <a:avLst/>
          </a:prstGeom>
        </p:spPr>
        <p:txBody>
          <a:bodyPr vert="horz" lIns="92377" tIns="46191" rIns="92377" bIns="4619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01700" y="9516038"/>
            <a:ext cx="2984870" cy="500936"/>
          </a:xfrm>
          <a:prstGeom prst="rect">
            <a:avLst/>
          </a:prstGeom>
        </p:spPr>
        <p:txBody>
          <a:bodyPr vert="horz" lIns="92377" tIns="46191" rIns="92377" bIns="46191" rtlCol="0" anchor="b"/>
          <a:lstStyle>
            <a:lvl1pPr algn="r">
              <a:defRPr sz="1200"/>
            </a:lvl1pPr>
          </a:lstStyle>
          <a:p>
            <a:fld id="{AAB53DF9-F2D6-40A0-B52C-669CF8684B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8645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531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268" algn="l" defTabSz="1042531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531" algn="l" defTabSz="1042531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3799" algn="l" defTabSz="1042531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072" algn="l" defTabSz="1042531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6338" algn="l" defTabSz="1042531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7603" algn="l" defTabSz="1042531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8871" algn="l" defTabSz="1042531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0138" algn="l" defTabSz="1042531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9" y="0"/>
            <a:ext cx="10670515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977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" y="0"/>
            <a:ext cx="10670877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38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36" y="0"/>
            <a:ext cx="10683407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121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" y="0"/>
            <a:ext cx="10683407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714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4208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2084752" rtl="0" eaLnBrk="1" latinLnBrk="1" hangingPunct="1">
        <a:spcBef>
          <a:spcPct val="0"/>
        </a:spcBef>
        <a:buNone/>
        <a:defRPr sz="10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81782" indent="-781782" algn="l" defTabSz="2084752" rtl="0" eaLnBrk="1" latinLnBrk="1" hangingPunct="1">
        <a:spcBef>
          <a:spcPct val="20000"/>
        </a:spcBef>
        <a:buFont typeface="Arial" pitchFamily="34" charset="0"/>
        <a:buChar char="•"/>
        <a:defRPr sz="7400" kern="1200">
          <a:solidFill>
            <a:schemeClr val="tx1"/>
          </a:solidFill>
          <a:latin typeface="+mn-lt"/>
          <a:ea typeface="+mn-ea"/>
          <a:cs typeface="+mn-cs"/>
        </a:defRPr>
      </a:lvl1pPr>
      <a:lvl2pPr marL="1693856" indent="-651486" algn="l" defTabSz="2084752" rtl="0" eaLnBrk="1" latinLnBrk="1" hangingPunct="1">
        <a:spcBef>
          <a:spcPct val="20000"/>
        </a:spcBef>
        <a:buFont typeface="Arial" pitchFamily="34" charset="0"/>
        <a:buChar char="–"/>
        <a:defRPr sz="6400" kern="1200">
          <a:solidFill>
            <a:schemeClr val="tx1"/>
          </a:solidFill>
          <a:latin typeface="+mn-lt"/>
          <a:ea typeface="+mn-ea"/>
          <a:cs typeface="+mn-cs"/>
        </a:defRPr>
      </a:lvl2pPr>
      <a:lvl3pPr marL="2605939" indent="-521188" algn="l" defTabSz="2084752" rtl="0" eaLnBrk="1" latinLnBrk="1" hangingPunct="1">
        <a:spcBef>
          <a:spcPct val="20000"/>
        </a:spcBef>
        <a:buFont typeface="Arial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3pPr>
      <a:lvl4pPr marL="3648312" indent="-521188" algn="l" defTabSz="2084752" rtl="0" eaLnBrk="1" latinLnBrk="1" hangingPunct="1">
        <a:spcBef>
          <a:spcPct val="20000"/>
        </a:spcBef>
        <a:buFont typeface="Arial" pitchFamily="34" charset="0"/>
        <a:buChar char="–"/>
        <a:defRPr sz="4600" kern="1200">
          <a:solidFill>
            <a:schemeClr val="tx1"/>
          </a:solidFill>
          <a:latin typeface="+mn-lt"/>
          <a:ea typeface="+mn-ea"/>
          <a:cs typeface="+mn-cs"/>
        </a:defRPr>
      </a:lvl4pPr>
      <a:lvl5pPr marL="4690685" indent="-521188" algn="l" defTabSz="2084752" rtl="0" eaLnBrk="1" latinLnBrk="1" hangingPunct="1">
        <a:spcBef>
          <a:spcPct val="20000"/>
        </a:spcBef>
        <a:buFont typeface="Arial" pitchFamily="34" charset="0"/>
        <a:buChar char="»"/>
        <a:defRPr sz="4600" kern="1200">
          <a:solidFill>
            <a:schemeClr val="tx1"/>
          </a:solidFill>
          <a:latin typeface="+mn-lt"/>
          <a:ea typeface="+mn-ea"/>
          <a:cs typeface="+mn-cs"/>
        </a:defRPr>
      </a:lvl5pPr>
      <a:lvl6pPr marL="5733062" indent="-521188" algn="l" defTabSz="2084752" rtl="0" eaLnBrk="1" latinLnBrk="1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6pPr>
      <a:lvl7pPr marL="6775437" indent="-521188" algn="l" defTabSz="2084752" rtl="0" eaLnBrk="1" latinLnBrk="1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7pPr>
      <a:lvl8pPr marL="7817811" indent="-521188" algn="l" defTabSz="2084752" rtl="0" eaLnBrk="1" latinLnBrk="1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8pPr>
      <a:lvl9pPr marL="8860185" indent="-521188" algn="l" defTabSz="2084752" rtl="0" eaLnBrk="1" latinLnBrk="1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2084752" rtl="0" eaLnBrk="1" latinLnBrk="1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42372" algn="l" defTabSz="2084752" rtl="0" eaLnBrk="1" latinLnBrk="1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2084752" algn="l" defTabSz="2084752" rtl="0" eaLnBrk="1" latinLnBrk="1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3pPr>
      <a:lvl4pPr marL="3127124" algn="l" defTabSz="2084752" rtl="0" eaLnBrk="1" latinLnBrk="1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4pPr>
      <a:lvl5pPr marL="4169501" algn="l" defTabSz="2084752" rtl="0" eaLnBrk="1" latinLnBrk="1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5pPr>
      <a:lvl6pPr marL="5211871" algn="l" defTabSz="2084752" rtl="0" eaLnBrk="1" latinLnBrk="1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6pPr>
      <a:lvl7pPr marL="6254250" algn="l" defTabSz="2084752" rtl="0" eaLnBrk="1" latinLnBrk="1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7pPr>
      <a:lvl8pPr marL="7296623" algn="l" defTabSz="2084752" rtl="0" eaLnBrk="1" latinLnBrk="1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8pPr>
      <a:lvl9pPr marL="8338998" algn="l" defTabSz="2084752" rtl="0" eaLnBrk="1" latinLnBrk="1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iny0125@korea.kr" TargetMode="External"/><Relationship Id="rId2" Type="http://schemas.openxmlformats.org/officeDocument/2006/relationships/hyperlink" Target="mailto:ksjin1007@korea.kr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miny0125@korea.kr" TargetMode="External"/><Relationship Id="rId2" Type="http://schemas.openxmlformats.org/officeDocument/2006/relationships/hyperlink" Target="mailto:ksjin1007@korea.kr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miny0125@korea.kr" TargetMode="External"/><Relationship Id="rId2" Type="http://schemas.openxmlformats.org/officeDocument/2006/relationships/hyperlink" Target="mailto:ksjin1007@korea.kr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miny0125@korea.kr" TargetMode="External"/><Relationship Id="rId7" Type="http://schemas.microsoft.com/office/2007/relationships/hdphoto" Target="../media/hdphoto1.wdp"/><Relationship Id="rId2" Type="http://schemas.openxmlformats.org/officeDocument/2006/relationships/hyperlink" Target="mailto:ksjin1007@korea.kr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miny0125@korea.kr" TargetMode="External"/><Relationship Id="rId2" Type="http://schemas.openxmlformats.org/officeDocument/2006/relationships/hyperlink" Target="mailto:ksjin1007@korea.kr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0353518"/>
              </p:ext>
            </p:extLst>
          </p:nvPr>
        </p:nvGraphicFramePr>
        <p:xfrm>
          <a:off x="233338" y="755501"/>
          <a:ext cx="10225135" cy="6550877"/>
        </p:xfrm>
        <a:graphic>
          <a:graphicData uri="http://schemas.openxmlformats.org/drawingml/2006/table">
            <a:tbl>
              <a:tblPr/>
              <a:tblGrid>
                <a:gridCol w="633014"/>
                <a:gridCol w="1370303"/>
                <a:gridCol w="1370303"/>
                <a:gridCol w="1370303"/>
                <a:gridCol w="1370303"/>
                <a:gridCol w="1370303"/>
                <a:gridCol w="1370303"/>
                <a:gridCol w="1370303"/>
              </a:tblGrid>
              <a:tr h="29438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구분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 월요일</a:t>
                      </a:r>
                      <a:r>
                        <a:rPr lang="ko-KR" altLang="en-US" sz="10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 화요일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 수요일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 목요일</a:t>
                      </a:r>
                      <a:r>
                        <a:rPr lang="ko-KR" altLang="en-US" sz="10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 금요일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 토요일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 일요일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0176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정성이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가득한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조식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보리밥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순두부찌개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돈육모둠장조림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부추적채무침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기장밥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콩나물국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비엔나야채볶음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쥐어채아몬드볶음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흑미밥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콩가루배추국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닭살야채볶음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돌나물초장무침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깍두기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백미밥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소고기당면국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스크램블에그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치커리무침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차조밥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표고매운탕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두부구이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양념간장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조미김구이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깍두기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수수밥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사골떡국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미트볼칠리조림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상추무침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기장밥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근대된장국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꽁치감자조림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청포묵김가루무침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444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나눔바른고딕" pitchFamily="50" charset="-127"/>
                        <a:ea typeface="나눔바른고딕" pitchFamily="50" charset="-127"/>
                      </a:endParaRPr>
                    </a:p>
                  </a:txBody>
                  <a:tcPr marL="3872" marR="3872" marT="3872" marB="0" anchor="ctr">
                    <a:lnL w="6350" cap="flat" cmpd="sng" algn="ctr">
                      <a:solidFill>
                        <a:srgbClr val="B4D5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C8B6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크림스프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야채죽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옥수수스프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소고기스프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닭죽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양송이스프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크림스프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감자스프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흑임자죽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크림스프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14200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나눔바른고딕" pitchFamily="50" charset="-127"/>
                        <a:ea typeface="나눔바른고딕" pitchFamily="50" charset="-127"/>
                      </a:endParaRPr>
                    </a:p>
                  </a:txBody>
                  <a:tcPr marL="3872" marR="3872" marT="3872" marB="0" anchor="ctr">
                    <a:lnL w="6350" cap="flat" cmpd="sng" algn="ctr">
                      <a:solidFill>
                        <a:srgbClr val="B4D5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C8B6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블루베리베이글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치즈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오레오오즈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병아리콩콘샐러드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후식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비피더스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식빵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모닝롤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시리얼바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콘앤스위트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고구마샐러드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음료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사과주스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브라운브래드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버터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후르트링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감자샐러드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그린샐러드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모둠과일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식빵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모닝롤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몽키바나나도넛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스페셜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K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콘샐러드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후식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딸기소이라떼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어니언베이글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치즈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크렌베리그래놀라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메추리알샐러드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모둠과일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야채스틱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식빵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모닝롤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고구마치즈케익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아몬드후레이크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멕시칸샐러드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음료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요거얌얌오렌지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크로와상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코코볼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계란샐러드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모둠과일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야채스틱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1216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건강을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생각한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중식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굴소스야채볶음밥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미역국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바베큐폭립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양상추샐러드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포기김치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케이크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(</a:t>
                      </a: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치즈케익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현미찹쌀밥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쇠고기무국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안동찜닭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계란말이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케첩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비름나물무침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깍두기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등촌샤브칼국수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추가밥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&amp;</a:t>
                      </a: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건파래볶음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고기왕만두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아몬드멸치볶음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배추겉절이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과일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(</a:t>
                      </a: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파인애플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Ca</a:t>
                      </a: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현미밥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호박고추장찌개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가래떡불고기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도토리묵김치무침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햄마늘쫑볶음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백김치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백미밥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하이라이스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유부장국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치파이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명엽채조림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단무지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과일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골드키위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Ca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흑미밥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닭개장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네모동그랑땡전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&amp;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케찹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연근땅콩조림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부추무침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깍두기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음료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망고파인플리또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장조림버터비빔밥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순두부국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메추리알떡볶이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누룽지콘샐러드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포기김치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후식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(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하트파이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49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ko-KR" altLang="en-US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4655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행복을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주는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석식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귀리밥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들깨무채국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춘천식닭갈비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야채크로켓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케찹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브로컬리참깨소스무침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깍두기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과일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슈가토마토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수수밥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얼갈이된장국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마늘보쌈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오징어김치전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메밀막국수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야채스틱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후식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캬라멜파이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백미밥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김치찌개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맛쵸킹탕수육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햄버섯볶음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조미김구이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깍두기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음료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청포도플리또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잠발라야볶음밥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미소장국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베이컨크림스파게티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메가크런치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오이피클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후식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블루베리토핑단호박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S)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흑미밥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들깨수제비국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콩나물불고기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잡채어묵곤약조림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양배추쌈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쌈장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깍두기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후식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화분케이크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달래비빔국수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추가밥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가쓰오장국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미니돈까스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케찹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오복지무침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과일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오렌지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백미밥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소고기영양탕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떡갈비채소무침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햄감자조림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치커리무침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깍두기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음료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자일로오스식혜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775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4699">
                <a:tc>
                  <a:txBody>
                    <a:bodyPr/>
                    <a:lstStyle/>
                    <a:p>
                      <a:pPr marL="0" marR="0" indent="0" algn="ctr" defTabSz="1042847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알림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* 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식단은 물품사정 및 기타 요인에 따라 변경될 수 있습니다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* 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특정 식품에 </a:t>
                      </a:r>
                      <a:r>
                        <a:rPr lang="ko-KR" altLang="en-US" sz="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알러지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(Allergy)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있는 분들께서는 </a:t>
                      </a:r>
                      <a:r>
                        <a:rPr lang="ko-KR" altLang="en-US" sz="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메뉴표를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보시고 영양연구실로 문의하여 주시길 바랍니다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/>
                      </a:r>
                      <a:b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</a:b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* 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문의사항은 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영양사 김수진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hlinkClick r:id="rId2"/>
                        </a:rPr>
                        <a:t>ksjin1007@korea.kr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), 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김민영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hlinkClick r:id="rId3"/>
                        </a:rPr>
                        <a:t>miny0125@korea.kr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)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070-5210-6615)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로 </a:t>
                      </a:r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연락주시기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바랍니다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372" y="146509"/>
            <a:ext cx="1905830" cy="293880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4662888" y="428494"/>
            <a:ext cx="1370798" cy="307736"/>
          </a:xfrm>
          <a:prstGeom prst="rect">
            <a:avLst/>
          </a:prstGeom>
        </p:spPr>
        <p:txBody>
          <a:bodyPr wrap="none" lIns="91395" tIns="45700" rIns="91395" bIns="4570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rgbClr val="45403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2020</a:t>
            </a:r>
            <a:r>
              <a:rPr lang="ko-KR" altLang="en-US" sz="1400" b="1" dirty="0" smtClean="0">
                <a:solidFill>
                  <a:srgbClr val="45403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</a:t>
            </a:r>
            <a:r>
              <a:rPr lang="en-US" altLang="ko-KR" sz="1400" b="1" dirty="0" smtClean="0">
                <a:solidFill>
                  <a:srgbClr val="45403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6</a:t>
            </a:r>
            <a:r>
              <a:rPr lang="ko-KR" altLang="en-US" sz="1400" b="1" dirty="0" smtClean="0">
                <a:solidFill>
                  <a:srgbClr val="45403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월 </a:t>
            </a:r>
            <a:r>
              <a:rPr lang="en-US" altLang="ko-KR" sz="1400" b="1" dirty="0">
                <a:solidFill>
                  <a:srgbClr val="45403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ko-KR" altLang="en-US" sz="1400" b="1" smtClean="0">
                <a:solidFill>
                  <a:srgbClr val="45403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</a:t>
            </a:r>
            <a:endParaRPr lang="ko-KR" altLang="en-US" sz="1400" b="1" dirty="0">
              <a:solidFill>
                <a:srgbClr val="45403F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81410" y="3563813"/>
            <a:ext cx="1295400" cy="1600200"/>
          </a:xfrm>
          <a:prstGeom prst="rect">
            <a:avLst/>
          </a:prstGeom>
          <a:noFill/>
          <a:ln w="28575" algn="ctr">
            <a:solidFill>
              <a:srgbClr val="A580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 anchorCtr="0">
            <a:noAutofit/>
          </a:bodyPr>
          <a:lstStyle/>
          <a:p>
            <a:pPr algn="ctr">
              <a:defRPr/>
            </a:pPr>
            <a:endParaRPr lang="en-US"/>
          </a:p>
        </p:txBody>
      </p:sp>
      <p:grpSp>
        <p:nvGrpSpPr>
          <p:cNvPr id="11" name="그룹 10"/>
          <p:cNvGrpSpPr/>
          <p:nvPr/>
        </p:nvGrpSpPr>
        <p:grpSpPr>
          <a:xfrm>
            <a:off x="881410" y="3236153"/>
            <a:ext cx="1447800" cy="360458"/>
            <a:chOff x="6445984" y="514322"/>
            <a:chExt cx="2164491" cy="979621"/>
          </a:xfrm>
        </p:grpSpPr>
        <p:sp>
          <p:nvSpPr>
            <p:cNvPr id="12" name="직사각형 12"/>
            <p:cNvSpPr/>
            <p:nvPr/>
          </p:nvSpPr>
          <p:spPr>
            <a:xfrm>
              <a:off x="6445984" y="798837"/>
              <a:ext cx="1586853" cy="637582"/>
            </a:xfrm>
            <a:prstGeom prst="rect">
              <a:avLst/>
            </a:prstGeom>
            <a:solidFill>
              <a:srgbClr val="A580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3" name="말풍선: 타원형 18"/>
            <p:cNvSpPr/>
            <p:nvPr/>
          </p:nvSpPr>
          <p:spPr>
            <a:xfrm>
              <a:off x="7915900" y="514322"/>
              <a:ext cx="694575" cy="855595"/>
            </a:xfrm>
            <a:prstGeom prst="wedgeEllipseCallout">
              <a:avLst>
                <a:gd name="adj1" fmla="val 243"/>
                <a:gd name="adj2" fmla="val 62500"/>
              </a:avLst>
            </a:prstGeom>
            <a:solidFill>
              <a:srgbClr val="A580E8"/>
            </a:solidFill>
            <a:ln w="38100" algn="ctr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4" name="TextBox 40"/>
            <p:cNvSpPr txBox="1"/>
            <p:nvPr/>
          </p:nvSpPr>
          <p:spPr>
            <a:xfrm>
              <a:off x="6653916" y="824785"/>
              <a:ext cx="1642443" cy="6691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ko-KR" sz="10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‘</a:t>
              </a:r>
              <a:r>
                <a:rPr lang="ko-KR" altLang="en-US" sz="1000" b="1" dirty="0" err="1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생일데이</a:t>
              </a:r>
              <a:r>
                <a:rPr lang="en-US" altLang="ko-KR" sz="10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’</a:t>
              </a:r>
            </a:p>
          </p:txBody>
        </p:sp>
      </p:grpSp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37073" y="3203773"/>
            <a:ext cx="492137" cy="33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34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5026342"/>
              </p:ext>
            </p:extLst>
          </p:nvPr>
        </p:nvGraphicFramePr>
        <p:xfrm>
          <a:off x="233338" y="755501"/>
          <a:ext cx="10225135" cy="6550877"/>
        </p:xfrm>
        <a:graphic>
          <a:graphicData uri="http://schemas.openxmlformats.org/drawingml/2006/table">
            <a:tbl>
              <a:tblPr/>
              <a:tblGrid>
                <a:gridCol w="633014"/>
                <a:gridCol w="1370303"/>
                <a:gridCol w="1370303"/>
                <a:gridCol w="1370303"/>
                <a:gridCol w="1370303"/>
                <a:gridCol w="1370303"/>
                <a:gridCol w="1370303"/>
                <a:gridCol w="1370303"/>
              </a:tblGrid>
              <a:tr h="29438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구분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 월요일</a:t>
                      </a:r>
                      <a:r>
                        <a:rPr lang="ko-KR" altLang="en-US" sz="10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 화요일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 수요일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11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 목요일</a:t>
                      </a:r>
                      <a:r>
                        <a:rPr lang="ko-KR" altLang="en-US" sz="10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 금요일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13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 토요일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14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 일요일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0176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정성이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가득한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조식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Ca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귀리밥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다시마무채국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닭살두루치기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오이지무침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포기김치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Ca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현미밥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소고기무국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김치참치볶음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참나물무침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깍두기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Ca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기장밥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북어조랭이떡국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닭살냉채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콩자반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포기김치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백미밥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김치국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스모크햄전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&amp;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케찹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건파래볶음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Ca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보리밥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소고기미역국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감자채볶음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시금치나물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깍두기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Ca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귀리밥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꽃게매운탕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어묵채카레볶음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치커리무침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포기김치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Ca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흑미밥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콩가루배추국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메추리알장조림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견과류명엽채볶음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깍두기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444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나눔바른고딕" pitchFamily="50" charset="-127"/>
                        <a:ea typeface="나눔바른고딕" pitchFamily="50" charset="-127"/>
                      </a:endParaRPr>
                    </a:p>
                  </a:txBody>
                  <a:tcPr marL="3872" marR="3872" marT="3872" marB="0" anchor="ctr">
                    <a:lnL w="6350" cap="flat" cmpd="sng" algn="ctr">
                      <a:solidFill>
                        <a:srgbClr val="B4D5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C8B6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옥수수스프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버섯죽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크림스프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감자스프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계란죽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야채스프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야채죽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양송이스프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크림스프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닭죽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소고기스프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14200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나눔바른고딕" pitchFamily="50" charset="-127"/>
                        <a:ea typeface="나눔바른고딕" pitchFamily="50" charset="-127"/>
                      </a:endParaRPr>
                    </a:p>
                  </a:txBody>
                  <a:tcPr marL="3872" marR="3872" marT="3872" marB="0" anchor="ctr">
                    <a:lnL w="6350" cap="flat" cmpd="sng" algn="ctr">
                      <a:solidFill>
                        <a:srgbClr val="B4D5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C8B6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크로와상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후르트링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단호박샐러드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후식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플레인요거트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식빵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모닝롤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아몬드머핀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오레오오즈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메추리알샐러드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음료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청귤에이드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플레인베이글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치즈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오곡초코첵스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코울슬로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모듬과일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야채스틱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식빵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모닝롤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유산균견과믹스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통귀리그레놀라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감자샐러드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후식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블루베리요거트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와플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초코소스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코코팝스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펜네파스타샐러드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모둠과일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야채스틱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식빵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모닝롤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시리얼바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후르트링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고구마샐러드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후식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요거트맛푸딩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어니언베이글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치즈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초코크런치다크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멕시칸샐러드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그린샐러드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모둠과일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1216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건강을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생각한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중식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Ca</a:t>
                      </a: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현미밥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나가사키짬뽕국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마파두부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고추잡채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꽃빵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포기김치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베트남쌀국수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추가밥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&amp;</a:t>
                      </a: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김가루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통새우짜조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&amp;</a:t>
                      </a: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소스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어린잎채소샐러드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양파초절임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후식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(</a:t>
                      </a: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망고바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Ca</a:t>
                      </a: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현미수수밥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두부된장국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돈삼겹김치찜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감자전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&amp;</a:t>
                      </a: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양념간장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미나리무침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동치미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과일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(</a:t>
                      </a: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청포도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Ca</a:t>
                      </a: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현미차조밥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부대찌개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통살명태까스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&amp;</a:t>
                      </a: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어니언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S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고추장달걀조림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콘샐러드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깍두기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곤드레나물밥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들깨버섯국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숯불닭조림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골뱅이무침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포기김치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과일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(</a:t>
                      </a: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사과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김치치즈함박스테이크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데미소스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단호박스프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펜네칠리샐러드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오이피클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음료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골드키위배플리또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Ca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백미밥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된장찌개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떡갈비구이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새송이볶음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연두부카프레제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포기김치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후식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바닐라슈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)</a:t>
                      </a:r>
                      <a:endParaRPr lang="ko-KR" altLang="en-US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49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en-US" altLang="ko-KR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en-US" altLang="ko-KR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en-US" altLang="ko-KR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4655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행복을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주는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석식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백미밥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도토리묵국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돈간장불고기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볼어묵칠리조림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쑥갓상추무침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깍두기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과일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바나나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오징어불맛비빔밥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계란국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고구마맛탕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마늘종지무침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후식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모둠깡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오므라이스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유부장국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통소시지구이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쫄면야채무침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마카로니샐러드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후식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홍루이젠샌드위치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Ca</a:t>
                      </a: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차조밥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돼지국밥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호박채전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콘맛살볶음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부추무침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깍두기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후식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(</a:t>
                      </a: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수박화채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)</a:t>
                      </a:r>
                      <a:endParaRPr lang="ko-KR" altLang="en-US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탄탄멘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추가밥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타코야끼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군만두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초간장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오복지무침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음료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오렌지에이드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기장밥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고추장찌개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안동찜닭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햄야채볶음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해초레몬무침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후식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바닐라파이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잔치국수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충무김밥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순대찜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오징어초무침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포기김치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후식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아이스홍시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775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4699">
                <a:tc>
                  <a:txBody>
                    <a:bodyPr/>
                    <a:lstStyle/>
                    <a:p>
                      <a:pPr marL="0" marR="0" indent="0" algn="ctr" defTabSz="1042847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알림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* 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식단은 물품사정 및 기타 요인에 따라 변경될 수 있습니다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* 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특정 식품에 </a:t>
                      </a:r>
                      <a:r>
                        <a:rPr lang="ko-KR" altLang="en-US" sz="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알러지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(Allergy)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있는 분들께서는 </a:t>
                      </a:r>
                      <a:r>
                        <a:rPr lang="ko-KR" altLang="en-US" sz="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메뉴표를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보시고 영양연구실로 문의하여 주시길 바랍니다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/>
                      </a:r>
                      <a:b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</a:b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* 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문의사항은 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영양사 김수진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hlinkClick r:id="rId2"/>
                        </a:rPr>
                        <a:t>ksjin1007@korea.kr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), 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김민영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hlinkClick r:id="rId3"/>
                        </a:rPr>
                        <a:t>miny0125@korea.kr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)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070-5210-6615)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로 </a:t>
                      </a:r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연락주시기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바랍니다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372" y="146509"/>
            <a:ext cx="1905830" cy="293880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4662888" y="428494"/>
            <a:ext cx="1370798" cy="307736"/>
          </a:xfrm>
          <a:prstGeom prst="rect">
            <a:avLst/>
          </a:prstGeom>
        </p:spPr>
        <p:txBody>
          <a:bodyPr wrap="none" lIns="91395" tIns="45700" rIns="91395" bIns="4570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rgbClr val="45403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2020</a:t>
            </a:r>
            <a:r>
              <a:rPr lang="ko-KR" altLang="en-US" sz="1400" b="1" dirty="0" smtClean="0">
                <a:solidFill>
                  <a:srgbClr val="45403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</a:t>
            </a:r>
            <a:r>
              <a:rPr lang="en-US" altLang="ko-KR" sz="1400" b="1" dirty="0" smtClean="0">
                <a:solidFill>
                  <a:srgbClr val="45403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6</a:t>
            </a:r>
            <a:r>
              <a:rPr lang="ko-KR" altLang="en-US" sz="1400" b="1" dirty="0" smtClean="0">
                <a:solidFill>
                  <a:srgbClr val="45403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월 </a:t>
            </a:r>
            <a:r>
              <a:rPr lang="en-US" altLang="ko-KR" sz="1400" b="1" dirty="0">
                <a:solidFill>
                  <a:srgbClr val="45403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</a:t>
            </a:r>
            <a:r>
              <a:rPr lang="ko-KR" altLang="en-US" sz="1400" b="1" dirty="0" smtClean="0">
                <a:solidFill>
                  <a:srgbClr val="45403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</a:t>
            </a:r>
            <a:endParaRPr lang="ko-KR" altLang="en-US" sz="1400" b="1" dirty="0">
              <a:solidFill>
                <a:srgbClr val="45403F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5" name="Rectangle 9"/>
          <p:cNvSpPr/>
          <p:nvPr/>
        </p:nvSpPr>
        <p:spPr>
          <a:xfrm>
            <a:off x="2249562" y="3603646"/>
            <a:ext cx="1306830" cy="1597703"/>
          </a:xfrm>
          <a:prstGeom prst="rect">
            <a:avLst/>
          </a:prstGeom>
          <a:noFill/>
          <a:ln w="28575" algn="ctr">
            <a:solidFill>
              <a:schemeClr val="accent3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 anchorCtr="0">
            <a:noAutofit/>
          </a:bodyPr>
          <a:lstStyle/>
          <a:p>
            <a:pPr algn="ctr">
              <a:defRPr/>
            </a:pPr>
            <a:endParaRPr lang="en-US"/>
          </a:p>
        </p:txBody>
      </p:sp>
      <p:grpSp>
        <p:nvGrpSpPr>
          <p:cNvPr id="16" name="그룹 15"/>
          <p:cNvGrpSpPr/>
          <p:nvPr/>
        </p:nvGrpSpPr>
        <p:grpSpPr>
          <a:xfrm>
            <a:off x="2249562" y="3332072"/>
            <a:ext cx="1403240" cy="303749"/>
            <a:chOff x="6858149" y="349960"/>
            <a:chExt cx="1916817" cy="802217"/>
          </a:xfrm>
          <a:solidFill>
            <a:schemeClr val="accent3">
              <a:lumMod val="90000"/>
            </a:schemeClr>
          </a:solidFill>
        </p:grpSpPr>
        <p:sp>
          <p:nvSpPr>
            <p:cNvPr id="17" name="직사각형 12"/>
            <p:cNvSpPr/>
            <p:nvPr/>
          </p:nvSpPr>
          <p:spPr>
            <a:xfrm>
              <a:off x="6901370" y="357260"/>
              <a:ext cx="1667759" cy="6757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8" name="TextBox 40"/>
            <p:cNvSpPr txBox="1"/>
            <p:nvPr/>
          </p:nvSpPr>
          <p:spPr>
            <a:xfrm>
              <a:off x="6858149" y="349960"/>
              <a:ext cx="1916816" cy="802217"/>
            </a:xfrm>
            <a:prstGeom prst="rect">
              <a:avLst/>
            </a:prstGeom>
            <a:grpFill/>
          </p:spPr>
          <p:txBody>
            <a:bodyPr vert="horz" wrap="square" lIns="91440" tIns="45720" rIns="91440" bIns="45720" anchor="t">
              <a:noAutofit/>
            </a:bodyPr>
            <a:lstStyle/>
            <a:p>
              <a:pPr>
                <a:defRPr/>
              </a:pPr>
              <a:r>
                <a:rPr lang="ko-KR" altLang="en-US" sz="86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ko-KR" altLang="en-US" sz="900" b="1" dirty="0" err="1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세계음식의날</a:t>
              </a:r>
              <a:endParaRPr lang="ko-KR" altLang="en-US" sz="9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>
                <a:defRPr/>
              </a:pPr>
              <a:r>
                <a:rPr lang="ko-KR" altLang="en-US" sz="9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    </a:t>
              </a:r>
              <a:r>
                <a:rPr lang="en-US" altLang="ko-KR" sz="9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맑은 고딕"/>
                </a:rPr>
                <a:t>‘</a:t>
              </a:r>
              <a:r>
                <a:rPr lang="ko-KR" altLang="en-US" sz="9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맑은 고딕"/>
                </a:rPr>
                <a:t>베트남</a:t>
              </a:r>
              <a:r>
                <a:rPr lang="en-US" altLang="ko-KR" sz="9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맑은 고딕"/>
                </a:rPr>
                <a:t>’</a:t>
              </a:r>
            </a:p>
          </p:txBody>
        </p:sp>
        <p:sp>
          <p:nvSpPr>
            <p:cNvPr id="20" name="말풍선: 타원형 18"/>
            <p:cNvSpPr/>
            <p:nvPr/>
          </p:nvSpPr>
          <p:spPr>
            <a:xfrm>
              <a:off x="8118924" y="352738"/>
              <a:ext cx="656042" cy="762826"/>
            </a:xfrm>
            <a:prstGeom prst="wedgeEllipseCallout">
              <a:avLst>
                <a:gd name="adj1" fmla="val 243"/>
                <a:gd name="adj2" fmla="val 62500"/>
              </a:avLst>
            </a:prstGeom>
            <a:grpFill/>
            <a:ln w="38100" algn="ctr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3175392" y="3329584"/>
            <a:ext cx="457200" cy="306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34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1447307"/>
              </p:ext>
            </p:extLst>
          </p:nvPr>
        </p:nvGraphicFramePr>
        <p:xfrm>
          <a:off x="233338" y="755501"/>
          <a:ext cx="10225135" cy="6550877"/>
        </p:xfrm>
        <a:graphic>
          <a:graphicData uri="http://schemas.openxmlformats.org/drawingml/2006/table">
            <a:tbl>
              <a:tblPr/>
              <a:tblGrid>
                <a:gridCol w="633014"/>
                <a:gridCol w="1370303"/>
                <a:gridCol w="1370303"/>
                <a:gridCol w="1370303"/>
                <a:gridCol w="1370303"/>
                <a:gridCol w="1370303"/>
                <a:gridCol w="1370303"/>
                <a:gridCol w="1370303"/>
              </a:tblGrid>
              <a:tr h="29438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구분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15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 월요일</a:t>
                      </a:r>
                      <a:r>
                        <a:rPr lang="ko-KR" altLang="en-US" sz="10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16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 화요일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17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 수요일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18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 목요일</a:t>
                      </a:r>
                      <a:r>
                        <a:rPr lang="ko-KR" altLang="en-US" sz="10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19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 금요일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 토요일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21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 일요일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0176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정성이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가득한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조식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Ca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현미밥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들깨수제비국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닭살파프리카볶음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오이양파무침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포기김치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Ca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기장밥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짜글이찌개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계란찜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숙주나물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포기김치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Ca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보리밥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미역국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돈육피망볶음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치커리유자무침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깍두기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Ca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흑미밥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감자두부국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아귀콩나물찜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건파래볶음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포기김치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백미밥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호박고추장찌개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닭살카레볶음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시금치나물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수수밥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청양초북어국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오돈불고기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상추오리엔탈무침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현미밥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계란국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독일식소시지볶음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조미김구이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444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나눔바른고딕" pitchFamily="50" charset="-127"/>
                        <a:ea typeface="나눔바른고딕" pitchFamily="50" charset="-127"/>
                      </a:endParaRPr>
                    </a:p>
                  </a:txBody>
                  <a:tcPr marL="3872" marR="3872" marT="3872" marB="0" anchor="ctr">
                    <a:lnL w="6350" cap="flat" cmpd="sng" algn="ctr">
                      <a:solidFill>
                        <a:srgbClr val="B4D5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C8B6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단호박죽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크림스프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야채죽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소고기스프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옥수수스프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버섯죽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크림스프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야채스프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닭죽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양송이스프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감자스프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14200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나눔바른고딕" pitchFamily="50" charset="-127"/>
                        <a:ea typeface="나눔바른고딕" pitchFamily="50" charset="-127"/>
                      </a:endParaRPr>
                    </a:p>
                  </a:txBody>
                  <a:tcPr marL="3872" marR="3872" marT="3872" marB="0" anchor="ctr">
                    <a:lnL w="6350" cap="flat" cmpd="sng" algn="ctr">
                      <a:solidFill>
                        <a:srgbClr val="B4D5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C8B6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식빵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모닝롤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도라에몽만쥬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허니오즈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참치샐러드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음료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레드핑크블라썸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크로와상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딸기잼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후르트링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그린샐러드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단호박샐러드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후식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블루베리요거트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식빵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모닝롤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몽키바나나도넛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오레오오즈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멕시칸샐러드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음료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포도주스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블루베리베이글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치즈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크렌베리그레놀라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고구마샐러드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모둠과일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식빵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모닝롤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초코치즈케익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콘앤스위트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계란샐러드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음료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사과주스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와플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시리얼바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오곡초코첵스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감자샐러드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후식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비피더스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브라운브레드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버터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콘푸레이크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크래미샐러드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모둠과일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야채스틱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1216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건강을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생각한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중식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Ca</a:t>
                      </a: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현미밥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짬뽕순두부국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돈육자장볶음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쥐어채조림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청경채무침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포기김치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후식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에너지바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Ca</a:t>
                      </a: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현미흑미밥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감자양파국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오리주물럭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콘치즈계란찜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부추무침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포기김치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전주비빔밥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&amp;</a:t>
                      </a: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약고추장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된장찌개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핫도그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오이지무침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포기김치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과일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(</a:t>
                      </a: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수박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해물볶음밥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얼큰김치국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즉석피자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그린샐러드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오이피클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&amp;</a:t>
                      </a: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할라피뇨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음료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(</a:t>
                      </a: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한라봉주스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Ca</a:t>
                      </a: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현미수수밥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맑은장국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올리브함박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&amp;</a:t>
                      </a: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숙주나물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매쉬드포테이토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비타민발사믹생채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깍두기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과일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(</a:t>
                      </a: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블루베리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Ca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기장밥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뼈없는감자탕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해물완자전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*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케찹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견과류쥐어채볶음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열무고추장나물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깍두기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후식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(</a:t>
                      </a: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석류푸딩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차조밥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미니춘천물막국수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간장닭갈비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물만두찜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초간장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오이쑥갓무침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깍두기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후식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견과믹스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49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en-US" altLang="ko-KR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라벤더차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en-US" altLang="ko-KR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en-US" altLang="ko-KR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en-US" altLang="ko-KR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en-US" altLang="ko-KR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4655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행복을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주는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석식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새우튀김우동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후리가케추가밥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멘치카츠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양배추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오복지무침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음료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사과바나나주스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보리밥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옥수수크림스프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매콤해물토마토파스타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미니고르곤졸라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야채피클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과일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오렌지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“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청년다방</a:t>
                      </a:r>
                      <a:r>
                        <a:rPr lang="en-US" altLang="ko-KR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st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”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차돌떡볶이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팽이장국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추가밥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김말이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야채튀김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단무지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후식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짜요짜요딸기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수수밥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다시마무채국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돈육떡장조림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계란말이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실곤약무침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후식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크림치즈파이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*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햄버거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DAY*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수제햄버거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양송이크림스프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어니언맛양념감자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코울슬로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오이피클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음료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스프라이트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“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아비꼬</a:t>
                      </a:r>
                      <a:r>
                        <a:rPr lang="en-US" altLang="ko-KR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st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”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하이라이스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유부장국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고감콘크로켓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케찹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푸실리냉파스타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참나물무침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음료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제주감귤주스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백미밥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아욱된장국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돈육김치볶음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두부구이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양념간장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연근흑임자무침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후식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수제꽈배기도너츠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775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en-US" altLang="ko-KR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en-US" altLang="ko-KR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en-US" altLang="ko-KR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en-US" altLang="ko-KR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4699">
                <a:tc>
                  <a:txBody>
                    <a:bodyPr/>
                    <a:lstStyle/>
                    <a:p>
                      <a:pPr marL="0" marR="0" indent="0" algn="ctr" defTabSz="1042847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알림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* 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식단은 물품사정 및 기타 요인에 따라 변경될 수 있습니다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* 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특정 식품에 </a:t>
                      </a:r>
                      <a:r>
                        <a:rPr lang="ko-KR" altLang="en-US" sz="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알러지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(Allergy)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있는 분들께서는 </a:t>
                      </a:r>
                      <a:r>
                        <a:rPr lang="ko-KR" altLang="en-US" sz="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메뉴표를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보시고 영양연구실로 문의하여 주시길 바랍니다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/>
                      </a:r>
                      <a:b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</a:b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* 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문의사항은 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영양사 김수진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hlinkClick r:id="rId2"/>
                        </a:rPr>
                        <a:t>ksjin1007@korea.kr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), 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김민영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hlinkClick r:id="rId3"/>
                        </a:rPr>
                        <a:t>miny0125@korea.kr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)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070-5210-6615)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로 </a:t>
                      </a:r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연락주시기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바랍니다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372" y="146509"/>
            <a:ext cx="1905830" cy="293880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4662888" y="428494"/>
            <a:ext cx="1370798" cy="307736"/>
          </a:xfrm>
          <a:prstGeom prst="rect">
            <a:avLst/>
          </a:prstGeom>
        </p:spPr>
        <p:txBody>
          <a:bodyPr wrap="none" lIns="91395" tIns="45700" rIns="91395" bIns="4570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rgbClr val="45403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2020</a:t>
            </a:r>
            <a:r>
              <a:rPr lang="ko-KR" altLang="en-US" sz="1400" b="1" dirty="0" smtClean="0">
                <a:solidFill>
                  <a:srgbClr val="45403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</a:t>
            </a:r>
            <a:r>
              <a:rPr lang="en-US" altLang="ko-KR" sz="1400" b="1" dirty="0" smtClean="0">
                <a:solidFill>
                  <a:srgbClr val="45403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6</a:t>
            </a:r>
            <a:r>
              <a:rPr lang="ko-KR" altLang="en-US" sz="1400" b="1" dirty="0" smtClean="0">
                <a:solidFill>
                  <a:srgbClr val="45403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월 </a:t>
            </a:r>
            <a:r>
              <a:rPr lang="en-US" altLang="ko-KR" sz="1400" b="1" dirty="0">
                <a:solidFill>
                  <a:srgbClr val="45403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</a:t>
            </a:r>
            <a:r>
              <a:rPr lang="ko-KR" altLang="en-US" sz="1400" b="1" dirty="0" smtClean="0">
                <a:solidFill>
                  <a:srgbClr val="45403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</a:t>
            </a:r>
            <a:endParaRPr lang="ko-KR" altLang="en-US" sz="1400" b="1" dirty="0">
              <a:solidFill>
                <a:srgbClr val="45403F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1" name="Rectangle 9"/>
          <p:cNvSpPr/>
          <p:nvPr/>
        </p:nvSpPr>
        <p:spPr>
          <a:xfrm>
            <a:off x="4985866" y="3635821"/>
            <a:ext cx="1371600" cy="1512168"/>
          </a:xfrm>
          <a:prstGeom prst="rect">
            <a:avLst/>
          </a:prstGeom>
          <a:noFill/>
          <a:ln w="28575" algn="ctr">
            <a:solidFill>
              <a:srgbClr val="FFD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 anchorCtr="0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12" name="말풍선: 타원형 18"/>
          <p:cNvSpPr/>
          <p:nvPr/>
        </p:nvSpPr>
        <p:spPr>
          <a:xfrm>
            <a:off x="5933797" y="3315461"/>
            <a:ext cx="499869" cy="320360"/>
          </a:xfrm>
          <a:prstGeom prst="wedgeEllipseCallout">
            <a:avLst>
              <a:gd name="adj1" fmla="val 243"/>
              <a:gd name="adj2" fmla="val 62500"/>
            </a:avLst>
          </a:prstGeom>
          <a:solidFill>
            <a:srgbClr val="FFD200"/>
          </a:solidFill>
          <a:ln w="38100" algn="ctr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anchorCtr="0">
            <a:noAutofit/>
          </a:bodyPr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9" name="직사각형 12"/>
          <p:cNvSpPr/>
          <p:nvPr/>
        </p:nvSpPr>
        <p:spPr>
          <a:xfrm>
            <a:off x="4972266" y="3423825"/>
            <a:ext cx="1405102" cy="211996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anchorCtr="0">
            <a:noAutofit/>
          </a:bodyPr>
          <a:lstStyle/>
          <a:p>
            <a:pPr algn="ctr">
              <a:defRPr/>
            </a:pPr>
            <a:endParaRPr lang="ko-KR" altLang="en-US">
              <a:solidFill>
                <a:srgbClr val="FFD000"/>
              </a:solidFill>
            </a:endParaRPr>
          </a:p>
          <a:p>
            <a:pPr algn="ctr">
              <a:defRPr/>
            </a:pPr>
            <a:r>
              <a:rPr lang="ko-KR" altLang="en-US">
                <a:solidFill>
                  <a:srgbClr val="FFD000"/>
                </a:solidFill>
              </a:rPr>
              <a:t>  </a:t>
            </a:r>
          </a:p>
        </p:txBody>
      </p:sp>
      <p:sp>
        <p:nvSpPr>
          <p:cNvPr id="14" name="TextBox 40"/>
          <p:cNvSpPr txBox="1"/>
          <p:nvPr/>
        </p:nvSpPr>
        <p:spPr>
          <a:xfrm>
            <a:off x="5023966" y="3407221"/>
            <a:ext cx="990600" cy="228600"/>
          </a:xfrm>
          <a:prstGeom prst="rect">
            <a:avLst/>
          </a:prstGeom>
          <a:noFill/>
        </p:spPr>
        <p:txBody>
          <a:bodyPr vert="horz" wrap="square" anchorCtr="0">
            <a:noAutofit/>
          </a:bodyPr>
          <a:lstStyle/>
          <a:p>
            <a:pPr>
              <a:defRPr/>
            </a:pPr>
            <a:r>
              <a:rPr lang="ko-KR" altLang="en-US" sz="10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맑은 고딕"/>
              </a:rPr>
              <a:t>    </a:t>
            </a:r>
            <a:r>
              <a:rPr lang="en-US" altLang="ko-KR" sz="10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맑은 고딕"/>
              </a:rPr>
              <a:t>‘</a:t>
            </a:r>
            <a:r>
              <a:rPr lang="ko-KR" altLang="en-US" sz="1000" b="1" dirty="0" err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맑은 고딕"/>
              </a:rPr>
              <a:t>피자데이</a:t>
            </a:r>
            <a:r>
              <a:rPr lang="en-US" altLang="ko-KR" sz="10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맑은 고딕"/>
              </a:rPr>
              <a:t>’</a:t>
            </a: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00266" y="3304030"/>
            <a:ext cx="477102" cy="331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51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5164166"/>
              </p:ext>
            </p:extLst>
          </p:nvPr>
        </p:nvGraphicFramePr>
        <p:xfrm>
          <a:off x="233338" y="755501"/>
          <a:ext cx="10225135" cy="6550877"/>
        </p:xfrm>
        <a:graphic>
          <a:graphicData uri="http://schemas.openxmlformats.org/drawingml/2006/table">
            <a:tbl>
              <a:tblPr/>
              <a:tblGrid>
                <a:gridCol w="633014"/>
                <a:gridCol w="1370303"/>
                <a:gridCol w="1370303"/>
                <a:gridCol w="1370303"/>
                <a:gridCol w="1370303"/>
                <a:gridCol w="1370303"/>
                <a:gridCol w="1370303"/>
                <a:gridCol w="1370303"/>
              </a:tblGrid>
              <a:tr h="29438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구분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22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 월요일</a:t>
                      </a:r>
                      <a:r>
                        <a:rPr lang="ko-KR" altLang="en-US" sz="10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23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 화요일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24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 수요일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25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 목요일</a:t>
                      </a:r>
                      <a:r>
                        <a:rPr lang="ko-KR" altLang="en-US" sz="10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26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 금요일</a:t>
                      </a:r>
                      <a:endParaRPr lang="en-US" altLang="ko-KR" sz="1000" b="1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&lt;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전체의무귀가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&gt;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27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 토요일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28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 일요일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0176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정성이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가득한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조식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백미밥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순두부찌개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비엔나케찹볶음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호박볶음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수수밥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사골떡국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스크램블에그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부추무침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기장밥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소고기감자국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메추리알장조림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조미김구이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깍두기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현미밥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얼큰북어국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미트볼칠리조림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참나물무침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흑미밥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우거지해장국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계란찜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치커리사과무침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7" gridSpan="2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7" hMerge="1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en-US" altLang="ko-KR" sz="950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444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나눔바른고딕" pitchFamily="50" charset="-127"/>
                        <a:ea typeface="나눔바른고딕" pitchFamily="50" charset="-127"/>
                      </a:endParaRPr>
                    </a:p>
                  </a:txBody>
                  <a:tcPr marL="3872" marR="3872" marT="3872" marB="0" anchor="ctr">
                    <a:lnL w="6350" cap="flat" cmpd="sng" algn="ctr">
                      <a:solidFill>
                        <a:srgbClr val="B4D5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C8B6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야채죽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옥수수스프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참치야채죽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크림스프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소고기스프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녹두죽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양송이스프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소고기죽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크림스프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14200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나눔바른고딕" pitchFamily="50" charset="-127"/>
                        <a:ea typeface="나눔바른고딕" pitchFamily="50" charset="-127"/>
                      </a:endParaRPr>
                    </a:p>
                  </a:txBody>
                  <a:tcPr marL="3872" marR="3872" marT="3872" marB="0" anchor="ctr">
                    <a:lnL w="6350" cap="flat" cmpd="sng" algn="ctr">
                      <a:solidFill>
                        <a:srgbClr val="B4D5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C8B6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식빵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모닝빵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스틱보이도넛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아몬드후레이크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고구마샐러드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음료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인절미소이라떼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플레인베이글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치즈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오레오오즈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푸실리샐러드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모둠과일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야채스틱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식빵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모닝빵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슈크림파이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후르트링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고구마샐러드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음료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비피더스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크로와상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크렌베리그래놀라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멕시칸샐러드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후식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플레인요거트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식빵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모닝빵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딸기케익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초코크런츠다크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과일샐러드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음료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도라지배주스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1216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건강을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생각한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중식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Ca</a:t>
                      </a: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현미귀리밥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매콤꼬치어묵탕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단호박사태찜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오징어부추전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열무무침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포기김치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Ca</a:t>
                      </a: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현미기장밥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맑은콩나물국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치즈불닭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견과류강정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시금치무침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포기김치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과일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(</a:t>
                      </a: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체리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냉모밀국수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추가밥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김가루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통살새우꼬치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진미채조림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단무지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과일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멜론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Ca</a:t>
                      </a: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현미잡곡밥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설렁탕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삼치유자청구이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매콤감자조림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오이생채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석박지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과일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(</a:t>
                      </a: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참외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김치참치덮밥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들깨무채국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허니교자만두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시저샐러드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깍두기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후식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(</a:t>
                      </a: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쁘띠첼푸딩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 dirty="0" smtClean="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49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4655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행복을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주는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석식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김치볶음밥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계란후라이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유부장국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소떡소떡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오이지무침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음료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오렌지에이드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육개장칼국수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추가밥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메밀전병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올방개묵김가루무침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백김치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후식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딸기파운드케익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백미밥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건새우미역국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돈육버섯볶음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집게맛살튀김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케찹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숙주나물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깍두기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음료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사과바나나주스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네모밥버거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가쓰오장국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볼케이노통닭다리구이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케찹마요양배추샐러드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오복지무침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후식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포켓팝콘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775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ko-KR" altLang="en-US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4699">
                <a:tc>
                  <a:txBody>
                    <a:bodyPr/>
                    <a:lstStyle/>
                    <a:p>
                      <a:pPr marL="0" marR="0" indent="0" algn="ctr" defTabSz="1042847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알림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* 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식단은 물품사정 및 기타 요인에 따라 변경될 수 있습니다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* 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특정 식품에 </a:t>
                      </a:r>
                      <a:r>
                        <a:rPr lang="ko-KR" altLang="en-US" sz="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알러지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(Allergy)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있는 분들께서는 </a:t>
                      </a:r>
                      <a:r>
                        <a:rPr lang="ko-KR" altLang="en-US" sz="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메뉴표를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보시고 영양연구실로 문의하여 주시길 바랍니다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/>
                      </a:r>
                      <a:b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</a:b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* 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문의사항은 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영양사 김수진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hlinkClick r:id="rId2"/>
                        </a:rPr>
                        <a:t>ksjin1007@korea.kr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), 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김민영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hlinkClick r:id="rId3"/>
                        </a:rPr>
                        <a:t>miny0125@korea.kr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)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070-5210-6615)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로 </a:t>
                      </a:r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연락주시기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바랍니다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372" y="146509"/>
            <a:ext cx="1905830" cy="293880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4662888" y="428494"/>
            <a:ext cx="1370798" cy="307736"/>
          </a:xfrm>
          <a:prstGeom prst="rect">
            <a:avLst/>
          </a:prstGeom>
        </p:spPr>
        <p:txBody>
          <a:bodyPr wrap="none" lIns="91395" tIns="45700" rIns="91395" bIns="4570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rgbClr val="45403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2020</a:t>
            </a:r>
            <a:r>
              <a:rPr lang="ko-KR" altLang="en-US" sz="1400" b="1" dirty="0" smtClean="0">
                <a:solidFill>
                  <a:srgbClr val="45403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</a:t>
            </a:r>
            <a:r>
              <a:rPr lang="en-US" altLang="ko-KR" sz="1400" b="1" dirty="0" smtClean="0">
                <a:solidFill>
                  <a:srgbClr val="45403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6</a:t>
            </a:r>
            <a:r>
              <a:rPr lang="ko-KR" altLang="en-US" sz="1400" b="1" dirty="0" smtClean="0">
                <a:solidFill>
                  <a:srgbClr val="45403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월 </a:t>
            </a:r>
            <a:r>
              <a:rPr lang="en-US" altLang="ko-KR" sz="1400" b="1" dirty="0">
                <a:solidFill>
                  <a:srgbClr val="45403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4</a:t>
            </a:r>
            <a:r>
              <a:rPr lang="ko-KR" altLang="en-US" sz="1400" b="1" dirty="0" smtClean="0">
                <a:solidFill>
                  <a:srgbClr val="45403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</a:t>
            </a:r>
            <a:endParaRPr lang="ko-KR" altLang="en-US" sz="1400" b="1" dirty="0">
              <a:solidFill>
                <a:srgbClr val="45403F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3617714" y="3347789"/>
            <a:ext cx="1371598" cy="219894"/>
            <a:chOff x="6798362" y="393323"/>
            <a:chExt cx="1767593" cy="853077"/>
          </a:xfrm>
          <a:solidFill>
            <a:srgbClr val="FF5200"/>
          </a:solidFill>
        </p:grpSpPr>
        <p:sp>
          <p:nvSpPr>
            <p:cNvPr id="15" name="직사각형 12"/>
            <p:cNvSpPr/>
            <p:nvPr/>
          </p:nvSpPr>
          <p:spPr>
            <a:xfrm>
              <a:off x="6798363" y="502921"/>
              <a:ext cx="1767592" cy="743479"/>
            </a:xfrm>
            <a:prstGeom prst="rect">
              <a:avLst/>
            </a:prstGeom>
            <a:grpFill/>
            <a:ln w="9525" cap="flat" cmpd="sng">
              <a:solidFill>
                <a:schemeClr val="accent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6" name="TextBox 40"/>
            <p:cNvSpPr txBox="1"/>
            <p:nvPr/>
          </p:nvSpPr>
          <p:spPr>
            <a:xfrm>
              <a:off x="6798362" y="393323"/>
              <a:ext cx="1538478" cy="852514"/>
            </a:xfrm>
            <a:prstGeom prst="rect">
              <a:avLst/>
            </a:prstGeom>
            <a:grpFill/>
            <a:ln w="9525" cap="flat" cmpd="sng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>
              <a:noAutofit/>
            </a:bodyPr>
            <a:lstStyle/>
            <a:p>
              <a:pPr algn="ctr">
                <a:defRPr/>
              </a:pPr>
              <a:r>
                <a:rPr lang="en-US" altLang="ko-KR" sz="9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‘</a:t>
              </a:r>
              <a:r>
                <a:rPr lang="ko-KR" altLang="en-US" sz="900" b="1" dirty="0" err="1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잔반없는날</a:t>
              </a:r>
              <a:r>
                <a:rPr lang="en-US" altLang="ko-KR" sz="9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!!’</a:t>
              </a:r>
            </a:p>
          </p:txBody>
        </p:sp>
      </p:grpSp>
      <p:sp>
        <p:nvSpPr>
          <p:cNvPr id="17" name="Rectangle 9"/>
          <p:cNvSpPr/>
          <p:nvPr/>
        </p:nvSpPr>
        <p:spPr>
          <a:xfrm>
            <a:off x="3617714" y="3576389"/>
            <a:ext cx="1371598" cy="1600200"/>
          </a:xfrm>
          <a:prstGeom prst="rect">
            <a:avLst/>
          </a:prstGeom>
          <a:noFill/>
          <a:ln w="28575" algn="ctr">
            <a:solidFill>
              <a:srgbClr val="FF5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 anchorCtr="0">
            <a:noAutofit/>
          </a:bodyPr>
          <a:lstStyle/>
          <a:p>
            <a:pPr algn="ctr">
              <a:defRPr/>
            </a:pPr>
            <a:endParaRPr lang="en-US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0425" y="3471861"/>
            <a:ext cx="1075227" cy="11382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442249" y="4714924"/>
            <a:ext cx="1311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solidFill>
                  <a:srgbClr val="452D16"/>
                </a:solidFill>
                <a:latin typeface="나눔손글씨 펜 OTF" panose="03040600000000000000" pitchFamily="66" charset="-127"/>
                <a:ea typeface="나눔손글씨 펜 OTF" panose="03040600000000000000" pitchFamily="66" charset="-127"/>
              </a:rPr>
              <a:t>전체의무귀가</a:t>
            </a:r>
            <a:endParaRPr lang="ko-KR" altLang="en-US" sz="2400" dirty="0">
              <a:solidFill>
                <a:srgbClr val="452D16"/>
              </a:solidFill>
              <a:latin typeface="나눔손글씨 펜 OTF" panose="03040600000000000000" pitchFamily="66" charset="-127"/>
              <a:ea typeface="나눔손글씨 펜 OTF" panose="03040600000000000000" pitchFamily="66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22764" r="743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686" r="25481"/>
          <a:stretch/>
        </p:blipFill>
        <p:spPr>
          <a:xfrm rot="237590">
            <a:off x="4633792" y="2862142"/>
            <a:ext cx="561634" cy="824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46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3002616"/>
              </p:ext>
            </p:extLst>
          </p:nvPr>
        </p:nvGraphicFramePr>
        <p:xfrm>
          <a:off x="233338" y="755501"/>
          <a:ext cx="10225135" cy="6550877"/>
        </p:xfrm>
        <a:graphic>
          <a:graphicData uri="http://schemas.openxmlformats.org/drawingml/2006/table">
            <a:tbl>
              <a:tblPr/>
              <a:tblGrid>
                <a:gridCol w="633014"/>
                <a:gridCol w="1370303"/>
                <a:gridCol w="1370303"/>
                <a:gridCol w="6851515"/>
              </a:tblGrid>
              <a:tr h="29438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구분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29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 월요일</a:t>
                      </a:r>
                      <a:r>
                        <a:rPr lang="ko-KR" altLang="en-US" sz="10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 화요일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0176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정성이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가득한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조식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흑미밥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김치찌개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너비아니조림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들깨무나물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백미밥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경상도식해장국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돈육파프리카볶음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검은콩자반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en-US" altLang="ko-KR" sz="950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444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나눔바른고딕" pitchFamily="50" charset="-127"/>
                        <a:ea typeface="나눔바른고딕" pitchFamily="50" charset="-127"/>
                      </a:endParaRPr>
                    </a:p>
                  </a:txBody>
                  <a:tcPr marL="3872" marR="3872" marT="3872" marB="0" anchor="ctr">
                    <a:lnL w="6350" cap="flat" cmpd="sng" algn="ctr">
                      <a:solidFill>
                        <a:srgbClr val="B4D5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C8B6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크림스프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야채죽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양송이스프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14200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나눔바른고딕" pitchFamily="50" charset="-127"/>
                        <a:ea typeface="나눔바른고딕" pitchFamily="50" charset="-127"/>
                      </a:endParaRPr>
                    </a:p>
                  </a:txBody>
                  <a:tcPr marL="3872" marR="3872" marT="3872" marB="0" anchor="ctr">
                    <a:lnL w="6350" cap="flat" cmpd="sng" algn="ctr">
                      <a:solidFill>
                        <a:srgbClr val="B4D5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C8B6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식빵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모닝빵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녹차롤케익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후르트링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참치샐러드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후식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사과맛푸딩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블루베이베이글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치즈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통귀리그래놀라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계란샐러드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음료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자일로오스식혜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1216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건강을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생각한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중식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토마토미트스파게티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얼큰쇠고기무국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갈릭빅바게트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self</a:t>
                      </a: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멸치야채주먹밥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생오이피클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음료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(</a:t>
                      </a: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라임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&amp;</a:t>
                      </a: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레몬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현미흑미밥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순두부계란국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오징어치즈떡볶음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갈비만두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콩나물무침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49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en-US" altLang="ko-KR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en-US" altLang="ko-KR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4655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행복을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주는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석식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기장밥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열무된장국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가자미유린기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쏘야볶음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참나물유자무침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깍두기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후식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미니허니브래드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*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휴게소특집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*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수제야채토스트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어묵국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김가루추가밥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알감자버터구이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샐러드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후식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호두과자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775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en-US" altLang="ko-KR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en-US" altLang="ko-KR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4699">
                <a:tc>
                  <a:txBody>
                    <a:bodyPr/>
                    <a:lstStyle/>
                    <a:p>
                      <a:pPr marL="0" marR="0" indent="0" algn="ctr" defTabSz="1042847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알림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* 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식단은 물품사정 및 기타 요인에 따라 변경될 수 있습니다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* 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특정 식품에 </a:t>
                      </a:r>
                      <a:r>
                        <a:rPr lang="ko-KR" altLang="en-US" sz="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알러지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(Allergy)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있는 분들께서는 </a:t>
                      </a:r>
                      <a:r>
                        <a:rPr lang="ko-KR" altLang="en-US" sz="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메뉴표를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보시고 영양연구실로 문의하여 주시길 바랍니다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/>
                      </a:r>
                      <a:b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</a:b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* 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문의사항은 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영양사 김수진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hlinkClick r:id="rId2"/>
                        </a:rPr>
                        <a:t>ksjin1007@korea.kr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), 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김민영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hlinkClick r:id="rId3"/>
                        </a:rPr>
                        <a:t>miny0125@korea.kr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)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070-5210-6615)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로 </a:t>
                      </a:r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연락주시기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바랍니다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372" y="146509"/>
            <a:ext cx="1905830" cy="293880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4662888" y="428494"/>
            <a:ext cx="1370798" cy="307736"/>
          </a:xfrm>
          <a:prstGeom prst="rect">
            <a:avLst/>
          </a:prstGeom>
        </p:spPr>
        <p:txBody>
          <a:bodyPr wrap="none" lIns="91395" tIns="45700" rIns="91395" bIns="4570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rgbClr val="45403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2020</a:t>
            </a:r>
            <a:r>
              <a:rPr lang="ko-KR" altLang="en-US" sz="1400" b="1" dirty="0" smtClean="0">
                <a:solidFill>
                  <a:srgbClr val="45403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</a:t>
            </a:r>
            <a:r>
              <a:rPr lang="en-US" altLang="ko-KR" sz="1400" b="1" dirty="0" smtClean="0">
                <a:solidFill>
                  <a:srgbClr val="45403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6</a:t>
            </a:r>
            <a:r>
              <a:rPr lang="ko-KR" altLang="en-US" sz="1400" b="1" dirty="0" smtClean="0">
                <a:solidFill>
                  <a:srgbClr val="45403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월 </a:t>
            </a:r>
            <a:r>
              <a:rPr lang="en-US" altLang="ko-KR" sz="1400" b="1" dirty="0">
                <a:solidFill>
                  <a:srgbClr val="45403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5</a:t>
            </a:r>
            <a:r>
              <a:rPr lang="ko-KR" altLang="en-US" sz="1400" b="1" smtClean="0">
                <a:solidFill>
                  <a:srgbClr val="45403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</a:t>
            </a:r>
            <a:endParaRPr lang="ko-KR" altLang="en-US" sz="1400" b="1" dirty="0">
              <a:solidFill>
                <a:srgbClr val="45403F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69842" y="2951061"/>
            <a:ext cx="45365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800" dirty="0" smtClean="0">
                <a:solidFill>
                  <a:srgbClr val="452D17"/>
                </a:solidFill>
                <a:latin typeface="나눔손글씨 펜 OTF" panose="03040600000000000000" pitchFamily="66" charset="-127"/>
                <a:ea typeface="나눔손글씨 펜 OTF" panose="03040600000000000000" pitchFamily="66" charset="-127"/>
              </a:rPr>
              <a:t>6</a:t>
            </a:r>
            <a:r>
              <a:rPr lang="ko-KR" altLang="en-US" sz="4800" dirty="0" smtClean="0">
                <a:solidFill>
                  <a:srgbClr val="452D17"/>
                </a:solidFill>
                <a:latin typeface="나눔손글씨 펜 OTF" panose="03040600000000000000" pitchFamily="66" charset="-127"/>
                <a:ea typeface="나눔손글씨 펜 OTF" panose="03040600000000000000" pitchFamily="66" charset="-127"/>
              </a:rPr>
              <a:t>월 </a:t>
            </a:r>
            <a:r>
              <a:rPr lang="ko-KR" altLang="en-US" sz="4800" dirty="0" err="1" smtClean="0">
                <a:solidFill>
                  <a:srgbClr val="452D17"/>
                </a:solidFill>
                <a:latin typeface="나눔손글씨 펜 OTF" panose="03040600000000000000" pitchFamily="66" charset="-127"/>
                <a:ea typeface="나눔손글씨 펜 OTF" panose="03040600000000000000" pitchFamily="66" charset="-127"/>
              </a:rPr>
              <a:t>한달도</a:t>
            </a:r>
            <a:endParaRPr lang="en-US" altLang="ko-KR" sz="4800" dirty="0" smtClean="0">
              <a:solidFill>
                <a:srgbClr val="452D17"/>
              </a:solidFill>
              <a:latin typeface="나눔손글씨 펜 OTF" panose="03040600000000000000" pitchFamily="66" charset="-127"/>
              <a:ea typeface="나눔손글씨 펜 OTF" panose="03040600000000000000" pitchFamily="66" charset="-127"/>
            </a:endParaRPr>
          </a:p>
          <a:p>
            <a:pPr algn="ctr"/>
            <a:r>
              <a:rPr lang="ko-KR" altLang="en-US" sz="4800" dirty="0" smtClean="0">
                <a:solidFill>
                  <a:srgbClr val="452D17"/>
                </a:solidFill>
                <a:latin typeface="나눔손글씨 펜 OTF" panose="03040600000000000000" pitchFamily="66" charset="-127"/>
                <a:ea typeface="나눔손글씨 펜 OTF" panose="03040600000000000000" pitchFamily="66" charset="-127"/>
              </a:rPr>
              <a:t>수고했어 얘들아</a:t>
            </a:r>
            <a:endParaRPr lang="ko-KR" altLang="en-US" sz="4800" dirty="0">
              <a:solidFill>
                <a:srgbClr val="452D17"/>
              </a:solidFill>
              <a:latin typeface="나눔손글씨 펜 OTF" panose="03040600000000000000" pitchFamily="66" charset="-127"/>
              <a:ea typeface="나눔손글씨 펜 OTF" panose="03040600000000000000" pitchFamily="66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770" y="2843733"/>
            <a:ext cx="5436604" cy="17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56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2413</TotalTime>
  <Words>1693</Words>
  <Application>Microsoft Office PowerPoint</Application>
  <PresentationFormat>사용자 지정</PresentationFormat>
  <Paragraphs>852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0" baseType="lpstr">
      <vt:lpstr>맑은 고딕</vt:lpstr>
      <vt:lpstr>나눔고딕</vt:lpstr>
      <vt:lpstr>나눔바른고딕</vt:lpstr>
      <vt:lpstr>나눔손글씨 펜 OTF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199</cp:revision>
  <cp:lastPrinted>2020-05-31T09:42:32Z</cp:lastPrinted>
  <dcterms:created xsi:type="dcterms:W3CDTF">2016-10-07T11:36:57Z</dcterms:created>
  <dcterms:modified xsi:type="dcterms:W3CDTF">2020-05-31T13:17:47Z</dcterms:modified>
</cp:coreProperties>
</file>