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0690860" cy="755904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scaleToFitPaper="1" frameSlides="1"/>
  <p:showPr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6073"/>
    <p:restoredTop sz="99126"/>
  </p:normalViewPr>
  <p:slideViewPr>
    <p:cSldViewPr>
      <p:cViewPr>
        <p:scale>
          <a:sx n="90" d="100"/>
          <a:sy n="90" d="100"/>
        </p:scale>
        <p:origin x="-2262" y="-84"/>
      </p:cViewPr>
      <p:guideLst>
        <p:guide orient="horz" pos="2376"/>
        <p:guide pos="336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presProps" Target="presProps.xml"  /><Relationship Id="rId8" Type="http://schemas.openxmlformats.org/officeDocument/2006/relationships/viewProps" Target="viewProps.xml"  /><Relationship Id="rId9" Type="http://schemas.openxmlformats.org/officeDocument/2006/relationships/theme" Target="theme/theme1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3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4.jpe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5.jpe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6.jpeg"  /><Relationship Id="rId5" Type="http://schemas.openxmlformats.org/officeDocument/2006/relationships/image" Target="../media/image7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016628" y="163828"/>
            <a:ext cx="2395602" cy="491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[2019.11.01~11.30]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9580" y="6794510"/>
            <a:ext cx="607123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02830" y="678942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7200" y="7010400"/>
            <a:ext cx="9190738" cy="377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9826" y="728763"/>
          <a:ext cx="9669023" cy="6021468"/>
        </p:xfrm>
        <a:graphic>
          <a:graphicData uri="http://schemas.openxmlformats.org/drawingml/2006/table">
            <a:tbl>
              <a:tblPr firstRow="1" bandRow="1"/>
              <a:tblGrid>
                <a:gridCol w="467873"/>
                <a:gridCol w="1295400"/>
                <a:gridCol w="1314450"/>
                <a:gridCol w="1186851"/>
                <a:gridCol w="1451574"/>
                <a:gridCol w="1314450"/>
                <a:gridCol w="1323975"/>
                <a:gridCol w="1314450"/>
              </a:tblGrid>
              <a:tr h="235452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                                                                                                              </a:t>
                      </a:r>
                      <a:r>
                        <a:rPr lang="ko-KR" altLang="en-US" sz="900" b="1">
                          <a:latin typeface="맑은 고딕"/>
                        </a:rPr>
                        <a:t>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11월 1일-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생일데이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11월 2일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3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</a:t>
                      </a:r>
                      <a:r>
                        <a:rPr lang="ko-KR" altLang="en-US" b="1">
                          <a:latin typeface="맑은 고딕"/>
                        </a:rPr>
                        <a:t>                       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endParaRPr lang="ko-KR" altLang="en-US" sz="900" b="1">
                        <a:solidFill>
                          <a:schemeClr val="bg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7833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1006367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어묵김치국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어두부전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고추잡채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밀풰유나베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동그랑땡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진미채무침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유부된장국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미트볼조림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무생채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73785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당근스프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48205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땅콩버터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오븐에구운도넛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콘푸로스트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초코첵스스노우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청포도쥬스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초코롤케익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아몬드후레이크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오렌지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82592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굴소스야채볶음밥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미역국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바베큐폭립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양상추샐러드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케이크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치즈케익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북어콩나물국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닭살두반장볶음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고구마들깨조림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참나물무침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바나나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부대찌개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통살명태까스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어니언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S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실곤약무침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깻잎나물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하트파이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5533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99852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돈삼겹김치찜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양념장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미나리무침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크림소스떡볶이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얼큰순두부국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시나몬큐빅베이글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루비자몽에이드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소고기배추된장국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간장닭봉구이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모듬버섯볶음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비름나물무침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8678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8" name="Rectangle 9"/>
          <p:cNvSpPr/>
          <p:nvPr/>
        </p:nvSpPr>
        <p:spPr>
          <a:xfrm>
            <a:off x="6172200" y="3581400"/>
            <a:ext cx="1295400" cy="1600200"/>
          </a:xfrm>
          <a:prstGeom prst="rect">
            <a:avLst/>
          </a:prstGeom>
          <a:noFill/>
          <a:ln w="28575" algn="ctr">
            <a:solidFill>
              <a:srgbClr val="a580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grpSp>
        <p:nvGrpSpPr>
          <p:cNvPr id="84" name=""/>
          <p:cNvGrpSpPr/>
          <p:nvPr/>
        </p:nvGrpSpPr>
        <p:grpSpPr>
          <a:xfrm rot="0">
            <a:off x="6172200" y="3276600"/>
            <a:ext cx="1447800" cy="350520"/>
            <a:chOff x="6445984" y="514322"/>
            <a:chExt cx="2164491" cy="952613"/>
          </a:xfrm>
        </p:grpSpPr>
        <p:sp>
          <p:nvSpPr>
            <p:cNvPr id="85" name="직사각형 12"/>
            <p:cNvSpPr/>
            <p:nvPr/>
          </p:nvSpPr>
          <p:spPr>
            <a:xfrm>
              <a:off x="6445984" y="798837"/>
              <a:ext cx="1586853" cy="637582"/>
            </a:xfrm>
            <a:prstGeom prst="rect">
              <a:avLst/>
            </a:prstGeom>
            <a:solidFill>
              <a:srgbClr val="a580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6" name="말풍선: 타원형 18"/>
            <p:cNvSpPr/>
            <p:nvPr/>
          </p:nvSpPr>
          <p:spPr>
            <a:xfrm>
              <a:off x="7915900" y="514322"/>
              <a:ext cx="694575" cy="855595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rgbClr val="a580e8"/>
            </a:solidFill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7" name="TextBox 40"/>
            <p:cNvSpPr txBox="1"/>
            <p:nvPr/>
          </p:nvSpPr>
          <p:spPr>
            <a:xfrm>
              <a:off x="6653916" y="824786"/>
              <a:ext cx="1642443" cy="6421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ko-KR" sz="1000" b="1">
                  <a:solidFill>
                    <a:schemeClr val="bg1"/>
                  </a:solidFill>
                  <a:latin typeface="맑은 고딕"/>
                </a:rPr>
                <a:t>‘</a:t>
              </a:r>
              <a:r>
                <a:rPr lang="ko-KR" altLang="en-US" sz="1000" b="1">
                  <a:solidFill>
                    <a:schemeClr val="bg1"/>
                  </a:solidFill>
                  <a:latin typeface="맑은 고딕"/>
                </a:rPr>
                <a:t>생일데이</a:t>
              </a:r>
              <a:r>
                <a:rPr lang="en-US" altLang="ko-KR" sz="1000" b="1">
                  <a:solidFill>
                    <a:schemeClr val="bg1"/>
                  </a:solidFill>
                  <a:latin typeface="맑은 고딕"/>
                </a:rPr>
                <a:t>’</a:t>
              </a:r>
              <a:endParaRPr lang="en-US" altLang="ko-KR" sz="1000" b="1">
                <a:solidFill>
                  <a:schemeClr val="bg1"/>
                </a:solidFill>
                <a:latin typeface="맑은 고딕"/>
              </a:endParaRPr>
            </a:p>
          </p:txBody>
        </p:sp>
      </p:grpSp>
      <p:pic>
        <p:nvPicPr>
          <p:cNvPr id="89" name="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62800" y="3261789"/>
            <a:ext cx="492137" cy="3344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[2019.11.01~11.30]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49580" y="6794510"/>
            <a:ext cx="607123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02830" y="678942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0461" y="6945630"/>
            <a:ext cx="9190739" cy="377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</a:rPr>
              <a:t>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2" y="685800"/>
          <a:ext cx="9669023" cy="6023368"/>
        </p:xfrm>
        <a:graphic>
          <a:graphicData uri="http://schemas.openxmlformats.org/drawingml/2006/table">
            <a:tbl>
              <a:tblPr firstRow="1" bandRow="1"/>
              <a:tblGrid>
                <a:gridCol w="467873"/>
                <a:gridCol w="1295400"/>
                <a:gridCol w="1314450"/>
                <a:gridCol w="1323975"/>
                <a:gridCol w="1314450"/>
                <a:gridCol w="1314450"/>
                <a:gridCol w="1323975"/>
                <a:gridCol w="1314450"/>
              </a:tblGrid>
              <a:tr h="235452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4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세계음식의날           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11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7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                   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11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                     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11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                  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11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endParaRPr lang="ko-KR" altLang="en-US" sz="900" b="1">
                        <a:solidFill>
                          <a:schemeClr val="bg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7833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461115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닭곰탕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김치전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호박볶음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배추된장국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마파두부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튀김만두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고추장찌개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닭간장조림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아욱무침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참치김치볶음밥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우동국물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찹쌀콩멸치볶음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계란후라이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석박지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계란국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하이라이스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오이무침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매생이국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스팸구이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쑥갓두부무침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동태매운탕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스크램블에그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케찹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오징어초회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48166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야채죽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새우죽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양송이스프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차우더스프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쇠고기죽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옥수수스프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72116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부시맨브래드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후르트링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마카로니샐러드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하트도넛초코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오레오오즈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오렌지쥬스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미니파운드케이크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초코첵스쿠키앤크림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미니쉘도넛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피넛오즈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감자샐러드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멜론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프레즐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콘푸로스트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양상추샐러드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초코우유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미니크림치즈붕어빵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하트뮤즐리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멕시칸샐러드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요플레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딸기품은와플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초코첵스마시멜로우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크랜베리치킨샐러드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아이러브요거트쑥쑥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313499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쇠고기버섯매운탕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미트스튜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팡올레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비타민발사믹생채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돼지수육국밥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삼치카레구이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부추겉절이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갈릭버터밥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파히타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풀드포크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목살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또르띠야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양배추코울슬로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파인애플살사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사워크림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라임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레몬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김치떡전골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돈육장조림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브로콜리맛살볶음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김부각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호떡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쌀국수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통새우짜조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어린잎채소샐러드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키위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감자양파국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묵은지찜닭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당면사리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두부계란부침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취나물볶음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방울토마토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오므라이스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유부장국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응원리얼소시지바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후레이크샐러드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브라우니쿠키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03199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399116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맑은우동국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오징어치즈떡볶음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야채계란찜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토핑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시래기된장국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돈육갈비소스볶음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오이고추쌈장무침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단감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현미찹쌀밥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짬뽕순두부국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난자완스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고구마맛탕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마라황과</a:t>
                      </a: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맑은 고딕"/>
                        </a:rPr>
                        <a:t>중국식 오이무침</a:t>
                      </a: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8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파인애플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무나물밥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양념장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차돌된장찌개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새송이떡갈비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골뱅이무침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미니사과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온도토리묵국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숯불닭조림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뱅어포볶음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무쌈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망고포도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자장면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들깨버섯국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후르츠탕수육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단무지무침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살구복숭아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닭개장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돼지고기양배추볶음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우엉조림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깻잎지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오렌지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8678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3" name="Rectangle 9"/>
          <p:cNvSpPr/>
          <p:nvPr/>
        </p:nvSpPr>
        <p:spPr>
          <a:xfrm>
            <a:off x="3505200" y="3581400"/>
            <a:ext cx="1371600" cy="1447800"/>
          </a:xfrm>
          <a:prstGeom prst="rect">
            <a:avLst/>
          </a:prstGeom>
          <a:noFill/>
          <a:ln w="28575" algn="ctr">
            <a:solidFill>
              <a:schemeClr val="accent6">
                <a:lumMod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grpSp>
        <p:nvGrpSpPr>
          <p:cNvPr id="89" name=""/>
          <p:cNvGrpSpPr/>
          <p:nvPr/>
        </p:nvGrpSpPr>
        <p:grpSpPr>
          <a:xfrm rot="0">
            <a:off x="3505198" y="3277125"/>
            <a:ext cx="1403240" cy="303749"/>
            <a:chOff x="6858149" y="349959"/>
            <a:chExt cx="1916817" cy="802217"/>
          </a:xfrm>
          <a:solidFill>
            <a:schemeClr val="accent6">
              <a:lumMod val="70000"/>
            </a:schemeClr>
          </a:solidFill>
        </p:grpSpPr>
        <p:sp>
          <p:nvSpPr>
            <p:cNvPr id="90" name="직사각형 12"/>
            <p:cNvSpPr/>
            <p:nvPr/>
          </p:nvSpPr>
          <p:spPr>
            <a:xfrm>
              <a:off x="6901370" y="357260"/>
              <a:ext cx="1667759" cy="6757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1" name="TextBox 40"/>
            <p:cNvSpPr txBox="1"/>
            <p:nvPr/>
          </p:nvSpPr>
          <p:spPr>
            <a:xfrm>
              <a:off x="6858149" y="349959"/>
              <a:ext cx="1916815" cy="802217"/>
            </a:xfrm>
            <a:prstGeom prst="rect">
              <a:avLst/>
            </a:prstGeom>
            <a:grpFill/>
          </p:spPr>
          <p:txBody>
            <a:bodyPr vert="horz" wrap="square" lIns="91440" tIns="45720" rIns="91440" bIns="45720" anchor="t">
              <a:noAutofit/>
            </a:bodyPr>
            <a:lstStyle/>
            <a:p>
              <a:pPr>
                <a:defRPr/>
              </a:pPr>
              <a:r>
                <a:rPr lang="ko-KR" altLang="en-US" sz="860" b="1">
                  <a:solidFill>
                    <a:schemeClr val="bg1"/>
                  </a:solidFill>
                  <a:latin typeface="맑은 고딕"/>
                </a:rPr>
                <a:t> 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세계음식의날</a:t>
              </a:r>
              <a:endParaRPr lang="ko-KR" altLang="en-US" sz="900" b="1">
                <a:solidFill>
                  <a:schemeClr val="bg1"/>
                </a:solidFill>
                <a:latin typeface="맑은 고딕"/>
              </a:endParaRPr>
            </a:p>
            <a:p>
              <a:pPr>
                <a:defRPr/>
              </a:pP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     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  <a:cs typeface="맑은 고딕"/>
                </a:rPr>
                <a:t>‘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  <a:cs typeface="맑은 고딕"/>
                </a:rPr>
                <a:t>멕시코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  <a:cs typeface="맑은 고딕"/>
                </a:rPr>
                <a:t>’</a:t>
              </a:r>
              <a:endParaRPr lang="en-US" altLang="ko-KR" sz="900" b="1">
                <a:solidFill>
                  <a:schemeClr val="bg1"/>
                </a:solidFill>
                <a:latin typeface="맑은 고딕"/>
                <a:cs typeface="맑은 고딕"/>
              </a:endParaRPr>
            </a:p>
          </p:txBody>
        </p:sp>
        <p:sp>
          <p:nvSpPr>
            <p:cNvPr id="92" name="말풍선: 타원형 18"/>
            <p:cNvSpPr/>
            <p:nvPr/>
          </p:nvSpPr>
          <p:spPr>
            <a:xfrm>
              <a:off x="8118924" y="352738"/>
              <a:ext cx="656042" cy="762826"/>
            </a:xfrm>
            <a:prstGeom prst="wedgeEllipseCallout">
              <a:avLst>
                <a:gd name="adj1" fmla="val 243"/>
                <a:gd name="adj2" fmla="val 62500"/>
              </a:avLst>
            </a:prstGeom>
            <a:grpFill/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</p:grpSp>
      <p:pic>
        <p:nvPicPr>
          <p:cNvPr id="94" name="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4449565" y="3215030"/>
            <a:ext cx="438665" cy="2596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[2019.11.01~11.30]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6251" y="6858000"/>
            <a:ext cx="6076949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91400" y="685800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6662" y="7010400"/>
            <a:ext cx="9190738" cy="369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1" y="685799"/>
          <a:ext cx="9659664" cy="6139828"/>
        </p:xfrm>
        <a:graphic>
          <a:graphicData uri="http://schemas.openxmlformats.org/drawingml/2006/table">
            <a:tbl>
              <a:tblPr firstRow="1" bandRow="1"/>
              <a:tblGrid>
                <a:gridCol w="468039"/>
                <a:gridCol w="1285875"/>
                <a:gridCol w="1352550"/>
                <a:gridCol w="1276350"/>
                <a:gridCol w="1323974"/>
                <a:gridCol w="1314451"/>
                <a:gridCol w="1323975"/>
                <a:gridCol w="1314450"/>
              </a:tblGrid>
              <a:tr h="232445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11월 11일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11월 12일</a:t>
                      </a:r>
                      <a:r>
                        <a:rPr lang="ko-KR" altLang="en-US" b="1">
                          <a:latin typeface="맑은 고딕"/>
                        </a:rPr>
                        <a:t>      </a:t>
                      </a:r>
                      <a:r>
                        <a:rPr lang="en-US" altLang="ko-KR" b="1"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13일-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전체귀가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11월 14일-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수능</a:t>
                      </a:r>
                      <a:r>
                        <a:rPr lang="ko-KR" altLang="en-US" b="1">
                          <a:latin typeface="맑은 고딕"/>
                        </a:rPr>
                        <a:t>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15일-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재량휴일 </a:t>
                      </a:r>
                      <a:r>
                        <a:rPr lang="ko-KR" altLang="en-US" b="1">
                          <a:latin typeface="맑은 고딕"/>
                        </a:rPr>
                        <a:t>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16일</a:t>
                      </a:r>
                      <a:r>
                        <a:rPr lang="ko-KR" altLang="en-US" b="1">
                          <a:latin typeface="맑은 고딕"/>
                        </a:rPr>
                        <a:t>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17일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5051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995611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미소된장국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크림새우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메추리알조림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연포탕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돈육장조림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호박볶음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부대찌개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뼈없는 미니바베큐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견과류강정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콩나물국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왕비엔나볶음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시금치나물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20231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당근스프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녹두죽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브로콜리스프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후리카케죽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체다스프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28868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초코브라우니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그래놀라크런치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멕시칸샐러드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베이글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크림치즈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아몬드후레이크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토마토치킨샐러드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오븐에구운도넛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허니오즈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햄감자샐러드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머스캣코코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미니파운드케익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초코첵스마시멜로우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고구마샐러드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40083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된장찌개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보쌈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온두부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볶음김치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양배추쌈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쌈장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양파초절임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닭칼국수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김치왕만두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쥐어채볶음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배추겉절이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멜론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한방소갈비탕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불낙볶음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감자조림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숙주미나리무침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수능떡케익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쇠고기무국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한우불고기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계란말이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무말랭이무침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237069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루이보스차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라벤더차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32232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인델리커리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어묵탕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짬뽕까스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오이배무침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브레인너츠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UP)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현미찹쌀밥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배추미소국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찹스테이크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허니버터감자칩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양상추샐러드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흑임자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바나나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게살볶음밥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돼지고기순두부찌개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닭꼬치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치커리사과무침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홍삼음료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스윗홍사과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245502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[2019.11.01~11.30]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76251" y="6858000"/>
            <a:ext cx="6076949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91400" y="685800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6662" y="7010400"/>
            <a:ext cx="9190738" cy="369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1" y="685799"/>
          <a:ext cx="9659664" cy="6139828"/>
        </p:xfrm>
        <a:graphic>
          <a:graphicData uri="http://schemas.openxmlformats.org/drawingml/2006/table">
            <a:tbl>
              <a:tblPr firstRow="1" bandRow="1"/>
              <a:tblGrid>
                <a:gridCol w="468039"/>
                <a:gridCol w="1285875"/>
                <a:gridCol w="1352550"/>
                <a:gridCol w="1276350"/>
                <a:gridCol w="1323974"/>
                <a:gridCol w="1314451"/>
                <a:gridCol w="1323975"/>
                <a:gridCol w="1314450"/>
              </a:tblGrid>
              <a:tr h="232445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11월 18일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11월 19일</a:t>
                      </a:r>
                      <a:r>
                        <a:rPr lang="ko-KR" altLang="en-US" b="1">
                          <a:latin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20일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11월 21일-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피자데이</a:t>
                      </a:r>
                      <a:r>
                        <a:rPr lang="ko-KR" altLang="en-US" b="1">
                          <a:latin typeface="맑은 고딕"/>
                        </a:rPr>
                        <a:t>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22일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23일</a:t>
                      </a:r>
                      <a:r>
                        <a:rPr lang="ko-KR" altLang="en-US" b="1">
                          <a:latin typeface="맑은 고딕"/>
                        </a:rPr>
                        <a:t>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24일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5051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995611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쇠고기미역국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카레닭볶음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새송이조림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나시고랭볶음밥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어묵국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오복지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시금치된장국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마늘닭조림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마카로니샐러드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녹두밥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쇠고기숙주국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제육볶음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맛탕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다시마무국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라비올리탕수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숙주나물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설렁탕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오리훈제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머스터드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어묵볶음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유부김치국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매실장아찌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0231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옥수수스프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게살죽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새우스프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쇠고기표고죽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야채죽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양송이스프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8868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크림꽈배기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오곡코코볼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황치즈머핀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허쉬초코크런치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초코롤케익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아몬드후레이크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바나나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파니니치즈케익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카카오프렌즈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크래미샐러드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복숭아쥬스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올드훼션도넛딸기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오곡코코볼정글탐험대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고구마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비피더스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시몬컵케익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크런치쉘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옥수수샐러드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망고스무디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크런치머핀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허니오즈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꽃맛살샐러드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40083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부대찌개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장각구이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오징어부추전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사과오이무침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현미차조밥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김치참치국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코다리강정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얼갈이된장무침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그린샐러드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참깨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D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북어콩나물국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크림미트볼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고구마간장조림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미나리초무침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쁘띠첼 복숭아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전주비빔밥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바지락된장국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콤비네이션피자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오징어실채무침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요구르트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콩비지찌개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고등어조림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찹쌀콩멸치볶음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햄감자채볶음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현미병아리콩밥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버섯매운탕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오코노미계란말이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실곤약무침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요거타임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온모밀국수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고기왕만두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버섯볶음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배추겉절이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홍시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37069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32232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양송이스프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올리브함박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숙주나물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파스타샐러드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가지나물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골드키위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계란국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숯불갈비맛오리볶음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연근조림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영양부추오리엔탈무침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청포도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참치김치덮밥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팽이장국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통등심황금카츠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참나물오렌지샐러드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허쉬초콜릿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현미찹쌀밥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동태찌개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가래떡불고기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매생이옥수수전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무말랭이무침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파인애플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잔치국수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순살닭강정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비트무생채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허니유자봉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나가사키짬뽕국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깐쇼새우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연두부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양념장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청경채무침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황도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우거지해장국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봉추찜닭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소떡소떡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쌈추겉절이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포켓팝콘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5502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5" name="Rectangle 9"/>
          <p:cNvSpPr/>
          <p:nvPr/>
        </p:nvSpPr>
        <p:spPr>
          <a:xfrm>
            <a:off x="4876800" y="3657600"/>
            <a:ext cx="1295400" cy="1600200"/>
          </a:xfrm>
          <a:prstGeom prst="rect">
            <a:avLst/>
          </a:prstGeom>
          <a:noFill/>
          <a:ln w="28575" algn="ctr">
            <a:solidFill>
              <a:srgbClr val="ffd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17" name="직사각형 12"/>
          <p:cNvSpPr/>
          <p:nvPr/>
        </p:nvSpPr>
        <p:spPr>
          <a:xfrm>
            <a:off x="4876800" y="3429000"/>
            <a:ext cx="1295400" cy="228600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0">
            <a:noAutofit/>
          </a:bodyPr>
          <a:lstStyle/>
          <a:p>
            <a:pPr algn="ctr">
              <a:defRPr/>
            </a:pPr>
            <a:endParaRPr lang="ko-KR" altLang="en-US">
              <a:solidFill>
                <a:srgbClr val="ffd000"/>
              </a:solidFill>
            </a:endParaRPr>
          </a:p>
          <a:p>
            <a:pPr algn="ctr">
              <a:defRPr/>
            </a:pPr>
            <a:r>
              <a:rPr lang="ko-KR" altLang="en-US">
                <a:solidFill>
                  <a:srgbClr val="ffd000"/>
                </a:solidFill>
              </a:rPr>
              <a:t>  </a:t>
            </a:r>
            <a:endParaRPr lang="ko-KR" altLang="en-US">
              <a:solidFill>
                <a:srgbClr val="ffd000"/>
              </a:solidFill>
            </a:endParaRPr>
          </a:p>
        </p:txBody>
      </p:sp>
      <p:sp>
        <p:nvSpPr>
          <p:cNvPr id="118" name="말풍선: 타원형 18"/>
          <p:cNvSpPr/>
          <p:nvPr/>
        </p:nvSpPr>
        <p:spPr>
          <a:xfrm>
            <a:off x="5846066" y="3268820"/>
            <a:ext cx="499869" cy="320360"/>
          </a:xfrm>
          <a:prstGeom prst="wedgeEllipseCallout">
            <a:avLst>
              <a:gd name="adj1" fmla="val 243"/>
              <a:gd name="adj2" fmla="val 62500"/>
            </a:avLst>
          </a:prstGeom>
          <a:solidFill>
            <a:srgbClr val="ffd200"/>
          </a:solidFill>
          <a:ln w="38100" algn="ctr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0">
            <a:no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6" name="TextBox 40"/>
          <p:cNvSpPr txBox="1"/>
          <p:nvPr/>
        </p:nvSpPr>
        <p:spPr>
          <a:xfrm>
            <a:off x="4876800" y="3429000"/>
            <a:ext cx="990600" cy="228600"/>
          </a:xfrm>
          <a:prstGeom prst="rect">
            <a:avLst/>
          </a:prstGeom>
          <a:noFill/>
        </p:spPr>
        <p:txBody>
          <a:bodyPr vert="horz" wrap="square" anchorCtr="0">
            <a:noAutofit/>
          </a:bodyPr>
          <a:lstStyle/>
          <a:p>
            <a:pPr>
              <a:defRPr/>
            </a:pPr>
            <a:r>
              <a:rPr lang="ko-KR" altLang="en-US" sz="1000" b="1">
                <a:solidFill>
                  <a:schemeClr val="bg1"/>
                </a:solidFill>
                <a:latin typeface="맑은 고딕"/>
                <a:cs typeface="맑은 고딕"/>
              </a:rPr>
              <a:t>    </a:t>
            </a:r>
            <a:r>
              <a:rPr lang="en-US" altLang="ko-KR" sz="1000" b="1">
                <a:solidFill>
                  <a:schemeClr val="bg1"/>
                </a:solidFill>
                <a:latin typeface="맑은 고딕"/>
                <a:cs typeface="맑은 고딕"/>
              </a:rPr>
              <a:t>‘</a:t>
            </a:r>
            <a:r>
              <a:rPr lang="ko-KR" altLang="en-US" sz="1000" b="1">
                <a:solidFill>
                  <a:schemeClr val="bg1"/>
                </a:solidFill>
                <a:latin typeface="맑은 고딕"/>
                <a:cs typeface="맑은 고딕"/>
              </a:rPr>
              <a:t>피자데이</a:t>
            </a:r>
            <a:r>
              <a:rPr lang="en-US" altLang="ko-KR" sz="1000" b="1">
                <a:solidFill>
                  <a:schemeClr val="bg1"/>
                </a:solidFill>
                <a:latin typeface="맑은 고딕"/>
                <a:cs typeface="맑은 고딕"/>
              </a:rPr>
              <a:t>’</a:t>
            </a:r>
            <a:endParaRPr lang="en-US" altLang="ko-KR" sz="1000" b="1">
              <a:solidFill>
                <a:schemeClr val="bg1"/>
              </a:solidFill>
              <a:latin typeface="맑은 고딕"/>
              <a:cs typeface="맑은 고딕"/>
            </a:endParaRPr>
          </a:p>
        </p:txBody>
      </p:sp>
      <p:pic>
        <p:nvPicPr>
          <p:cNvPr id="119" name="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57449" y="3263104"/>
            <a:ext cx="477102" cy="3317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[2019.11.01~11.30]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57200" y="6858000"/>
            <a:ext cx="6073140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25487" y="685800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7200" y="7010400"/>
            <a:ext cx="9190738" cy="369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0" y="687599"/>
          <a:ext cx="9669791" cy="5965597"/>
        </p:xfrm>
        <a:graphic>
          <a:graphicData uri="http://schemas.openxmlformats.org/drawingml/2006/table">
            <a:tbl>
              <a:tblPr firstRow="1" bandRow="1"/>
              <a:tblGrid>
                <a:gridCol w="468073"/>
                <a:gridCol w="1285875"/>
                <a:gridCol w="1314450"/>
                <a:gridCol w="1323975"/>
                <a:gridCol w="1323975"/>
                <a:gridCol w="1314450"/>
                <a:gridCol w="1324543"/>
                <a:gridCol w="1314450"/>
              </a:tblGrid>
              <a:tr h="243976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11월 25일</a:t>
                      </a:r>
                      <a:r>
                        <a:rPr lang="ko-KR" altLang="en-US" sz="900" b="1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ko-KR" altLang="en-US" b="1">
                          <a:latin typeface="맑은 고딕"/>
                        </a:rPr>
                        <a:t>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11월 26일</a:t>
                      </a:r>
                      <a:r>
                        <a:rPr lang="ko-KR" altLang="en-US" sz="900" b="1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ko-KR" altLang="en-US" sz="900" b="1">
                          <a:latin typeface="맑은 고딕"/>
                        </a:rPr>
                        <a:t>    </a:t>
                      </a:r>
                      <a:r>
                        <a:rPr lang="ko-KR" altLang="en-US" b="1">
                          <a:latin typeface="맑은 고딕"/>
                        </a:rPr>
                        <a:t>   </a:t>
                      </a:r>
                      <a:r>
                        <a:rPr lang="ko-KR" altLang="en-US" b="1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11월 27일-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잔반없는날</a:t>
                      </a:r>
                      <a:r>
                        <a:rPr lang="ko-KR" altLang="en-US" b="1"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11월 28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라면데이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29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전체귀가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30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25719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수요일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목요일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금요일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토요일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endParaRPr lang="ko-KR" altLang="en-US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972588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얼갈이된장국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쇠고기버섯볶음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오이고추무침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보리밥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쇠고기전골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코다리조림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토마토계란볶음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찹쌀밥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떡국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한입돈까스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소스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파래무무침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수수밥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근대된장국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돼지고기불고기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타코야끼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감자탕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콘치즈계란찜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군만두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96482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차조죽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참치죽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시금치스프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chemeClr val="tx1"/>
                          </a:solidFill>
                          <a:latin typeface="맑은 고딕"/>
                        </a:rPr>
                        <a:t>새송이죽</a:t>
                      </a:r>
                      <a:r>
                        <a:rPr lang="en-US" altLang="ko-KR" sz="900">
                          <a:solidFill>
                            <a:schemeClr val="tx1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chemeClr val="tx1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0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야채죽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클램차우더스프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감자스프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178836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프레즐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아몬드후레이크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꽃맛살샐러드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망고쥬스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마늘빵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오레오오즈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요플레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초코첵스마시멜로우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크랜베리브라우니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허쉬초코크런치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토마토치킨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블루베리머핀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피넛버터오즈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멕시칸샐러드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청포도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312177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모듬어묵국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불닭바베큐롤까스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명엽채조림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참나물무침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미니사과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순두부찌개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갈릭크런치탕수어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오징어꽈리조림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미니감자츄러스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미트로제스파게티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유부된장국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대만샌드위치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할라피뇨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오이피클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수제유자차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찹쌀백미밥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쇠고기무국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목살스테이크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머스타드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프리타타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깻잎지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봉다리붕어빵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미니돈코츠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인델리카레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새우튀김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간장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유자채단무지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키위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21359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405466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홍합맑은국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돼지고기두루치기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해쉬브라운까스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시금치무침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멜론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수제비국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고구마닭불구이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멸치된장볶음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사과오이무침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몬테디저트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얼큰감자국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치킨데리야끼볶음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스크램블에그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양배추샐러드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사우전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귤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즉석라면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김가루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어묵바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단무지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요구르트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21449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83" name=""/>
          <p:cNvGrpSpPr/>
          <p:nvPr/>
        </p:nvGrpSpPr>
        <p:grpSpPr>
          <a:xfrm rot="0">
            <a:off x="3505202" y="3319053"/>
            <a:ext cx="1371598" cy="219894"/>
            <a:chOff x="6798362" y="393323"/>
            <a:chExt cx="1767593" cy="853077"/>
          </a:xfrm>
          <a:solidFill>
            <a:srgbClr val="ff5200"/>
          </a:solidFill>
        </p:grpSpPr>
        <p:sp>
          <p:nvSpPr>
            <p:cNvPr id="84" name="직사각형 12"/>
            <p:cNvSpPr/>
            <p:nvPr/>
          </p:nvSpPr>
          <p:spPr>
            <a:xfrm>
              <a:off x="6798363" y="502921"/>
              <a:ext cx="1767592" cy="743479"/>
            </a:xfrm>
            <a:prstGeom prst="rect">
              <a:avLst/>
            </a:prstGeom>
            <a:grpFill/>
            <a:ln w="9525" cap="flat" cmpd="sng">
              <a:solidFill>
                <a:schemeClr val="accent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5" name="TextBox 40"/>
            <p:cNvSpPr txBox="1"/>
            <p:nvPr/>
          </p:nvSpPr>
          <p:spPr>
            <a:xfrm>
              <a:off x="6798362" y="393323"/>
              <a:ext cx="1538478" cy="852514"/>
            </a:xfrm>
            <a:prstGeom prst="rect">
              <a:avLst/>
            </a:prstGeom>
            <a:grpFill/>
            <a:ln w="9525" cap="flat" cmpd="sng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>
              <a:noAutofit/>
            </a:bodyPr>
            <a:lstStyle/>
            <a:p>
              <a:pPr algn="ctr">
                <a:defRPr/>
              </a:pPr>
              <a:r>
                <a:rPr lang="en-US" altLang="ko-KR" sz="900" b="1">
                  <a:solidFill>
                    <a:schemeClr val="bg1"/>
                  </a:solidFill>
                  <a:latin typeface="맑은 고딕"/>
                </a:rPr>
                <a:t>‘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잔반없는날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</a:rPr>
                <a:t>!!’</a:t>
              </a:r>
              <a:endParaRPr lang="en-US" altLang="ko-KR" sz="900" b="1">
                <a:solidFill>
                  <a:schemeClr val="bg1"/>
                </a:solidFill>
                <a:latin typeface="맑은 고딕"/>
              </a:endParaRPr>
            </a:p>
          </p:txBody>
        </p:sp>
      </p:grpSp>
      <p:sp>
        <p:nvSpPr>
          <p:cNvPr id="87" name="Rectangle 9"/>
          <p:cNvSpPr/>
          <p:nvPr/>
        </p:nvSpPr>
        <p:spPr>
          <a:xfrm>
            <a:off x="3505200" y="3505200"/>
            <a:ext cx="1371600" cy="1524000"/>
          </a:xfrm>
          <a:prstGeom prst="rect">
            <a:avLst/>
          </a:prstGeom>
          <a:noFill/>
          <a:ln w="28575" algn="ctr">
            <a:solidFill>
              <a:srgbClr val="ff5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pic>
        <p:nvPicPr>
          <p:cNvPr id="86" name="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8faf9"/>
              </a:clrFrom>
              <a:clrTo>
                <a:srgbClr val="f8fa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2969342"/>
            <a:ext cx="609600" cy="688258"/>
          </a:xfrm>
          <a:prstGeom prst="rect">
            <a:avLst/>
          </a:prstGeom>
        </p:spPr>
      </p:pic>
      <p:grpSp>
        <p:nvGrpSpPr>
          <p:cNvPr id="95" name=""/>
          <p:cNvGrpSpPr/>
          <p:nvPr/>
        </p:nvGrpSpPr>
        <p:grpSpPr>
          <a:xfrm rot="0">
            <a:off x="4876800" y="4785040"/>
            <a:ext cx="1469134" cy="1846160"/>
            <a:chOff x="4876800" y="4785040"/>
            <a:chExt cx="1469134" cy="1846160"/>
          </a:xfrm>
        </p:grpSpPr>
        <p:sp>
          <p:nvSpPr>
            <p:cNvPr id="91" name="Rectangle 9"/>
            <p:cNvSpPr/>
            <p:nvPr/>
          </p:nvSpPr>
          <p:spPr>
            <a:xfrm>
              <a:off x="4878000" y="5029200"/>
              <a:ext cx="1296000" cy="1602000"/>
            </a:xfrm>
            <a:prstGeom prst="rect">
              <a:avLst/>
            </a:prstGeom>
            <a:noFill/>
            <a:ln w="28575" algn="ctr">
              <a:solidFill>
                <a:schemeClr val="accent5">
                  <a:lumMod val="80000"/>
                  <a:lumOff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0" tIns="0" rIns="0" bIns="0" anchor="t" anchorCtr="0">
              <a:noAutofit/>
            </a:bodyPr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88" name=""/>
            <p:cNvGrpSpPr/>
            <p:nvPr/>
          </p:nvGrpSpPr>
          <p:grpSpPr>
            <a:xfrm rot="0">
              <a:off x="4876800" y="4953000"/>
              <a:ext cx="1371598" cy="219893"/>
              <a:chOff x="6798362" y="393324"/>
              <a:chExt cx="1767593" cy="853076"/>
            </a:xfrm>
            <a:solidFill>
              <a:schemeClr val="accent5">
                <a:lumMod val="80000"/>
                <a:lumOff val="20000"/>
              </a:schemeClr>
            </a:solidFill>
          </p:grpSpPr>
          <p:sp>
            <p:nvSpPr>
              <p:cNvPr id="89" name="직사각형 12"/>
              <p:cNvSpPr/>
              <p:nvPr/>
            </p:nvSpPr>
            <p:spPr>
              <a:xfrm>
                <a:off x="6798363" y="502921"/>
                <a:ext cx="1767592" cy="743479"/>
              </a:xfrm>
              <a:prstGeom prst="rect">
                <a:avLst/>
              </a:prstGeom>
              <a:grpFill/>
              <a:ln w="9525" cap="flat" cmpd="sng">
                <a:solidFill>
                  <a:schemeClr val="accent1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anchor="ctr">
                <a:noAutofit/>
              </a:bodyPr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90" name="TextBox 40"/>
              <p:cNvSpPr txBox="1"/>
              <p:nvPr/>
            </p:nvSpPr>
            <p:spPr>
              <a:xfrm>
                <a:off x="6798362" y="393324"/>
                <a:ext cx="1538478" cy="852514"/>
              </a:xfrm>
              <a:prstGeom prst="rect">
                <a:avLst/>
              </a:prstGeom>
              <a:grpFill/>
              <a:ln w="9525" cap="flat" cmpd="sng">
                <a:solidFill>
                  <a:schemeClr val="accent1"/>
                </a:solidFill>
                <a:prstDash val="solid"/>
                <a:round/>
              </a:ln>
            </p:spPr>
            <p:txBody>
              <a:bodyPr vert="horz" wrap="square" lIns="91440" tIns="45720" rIns="91440" bIns="45720">
                <a:noAutofit/>
              </a:bodyPr>
              <a:lstStyle/>
              <a:p>
                <a:pPr algn="ctr">
                  <a:defRPr/>
                </a:pPr>
                <a:r>
                  <a:rPr lang="en-US" altLang="ko-KR" sz="900" b="1">
                    <a:solidFill>
                      <a:schemeClr val="bg1"/>
                    </a:solidFill>
                    <a:latin typeface="맑은 고딕"/>
                  </a:rPr>
                  <a:t>‘</a:t>
                </a:r>
                <a:r>
                  <a:rPr lang="ko-KR" altLang="en-US" sz="900" b="1">
                    <a:solidFill>
                      <a:schemeClr val="bg1"/>
                    </a:solidFill>
                    <a:latin typeface="맑은 고딕"/>
                  </a:rPr>
                  <a:t>라면데이</a:t>
                </a:r>
                <a:r>
                  <a:rPr lang="en-US" altLang="ko-KR" sz="900" b="1">
                    <a:solidFill>
                      <a:schemeClr val="bg1"/>
                    </a:solidFill>
                    <a:latin typeface="맑은 고딕"/>
                  </a:rPr>
                  <a:t>’</a:t>
                </a:r>
                <a:endParaRPr lang="en-US" altLang="ko-KR" sz="900" b="1">
                  <a:solidFill>
                    <a:schemeClr val="bg1"/>
                  </a:solidFill>
                  <a:latin typeface="맑은 고딕"/>
                </a:endParaRPr>
              </a:p>
            </p:txBody>
          </p:sp>
        </p:grpSp>
        <p:sp>
          <p:nvSpPr>
            <p:cNvPr id="94" name="말풍선: 타원형 18"/>
            <p:cNvSpPr/>
            <p:nvPr/>
          </p:nvSpPr>
          <p:spPr>
            <a:xfrm>
              <a:off x="5846065" y="4785040"/>
              <a:ext cx="499869" cy="320360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chemeClr val="accent5">
                <a:lumMod val="80000"/>
                <a:lumOff val="20000"/>
              </a:schemeClr>
            </a:solidFill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anchorCtr="0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</p:grpSp>
      <p:pic>
        <p:nvPicPr>
          <p:cNvPr id="93" name="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5854700" y="4743451"/>
            <a:ext cx="482599" cy="361949"/>
          </a:xfrm>
          <a:prstGeom prst="rect">
            <a:avLst/>
          </a:prstGeom>
          <a:effectLst>
            <a:softEdge rad="381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440</ep:Words>
  <ep:PresentationFormat>A4 Paper (210x297 mm)</ep:PresentationFormat>
  <ep:Paragraphs>27</ep:Paragraphs>
  <ep:Slides>5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ep:HeadingPairs>
  <ep:TitlesOfParts>
    <vt:vector size="6" baseType="lpstr">
      <vt:lpstr>Office Theme</vt:lpstr>
      <vt:lpstr>슬라이드 1</vt:lpstr>
      <vt:lpstr>슬라이드 2</vt:lpstr>
      <vt:lpstr>슬라이드 3</vt:lpstr>
      <vt:lpstr>슬라이드 4</vt:lpstr>
      <vt:lpstr>슬라이드 5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2006-08-16T00:00:00.000</dcterms:created>
  <dc:creator>Windows User</dc:creator>
  <cp:lastModifiedBy>main</cp:lastModifiedBy>
  <dcterms:modified xsi:type="dcterms:W3CDTF">2019-11-13T15:56:44.496</dcterms:modified>
  <cp:revision>833</cp:revision>
  <dc:title>Slide 1</dc:title>
  <cp:version>0906.0100.01</cp:version>
</cp:coreProperties>
</file>