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54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0691813" cy="7559675"/>
  <p:notesSz cx="6888163" cy="10018713"/>
  <p:defaultTextStyle>
    <a:defPPr>
      <a:defRPr lang="ko-KR"/>
    </a:defPPr>
    <a:lvl1pPr marL="0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26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531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3799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072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33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7603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8871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138" algn="l" defTabSz="1042531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/>
  <p:showPr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5224" autoAdjust="0"/>
    <p:restoredTop sz="91444" autoAdjust="0"/>
  </p:normalViewPr>
  <p:slideViewPr>
    <p:cSldViewPr snapToObjects="1">
      <p:cViewPr varScale="1">
        <p:scale>
          <a:sx n="100" d="100"/>
          <a:sy n="100" d="100"/>
        </p:scale>
        <p:origin x="2190" y="96"/>
      </p:cViewPr>
      <p:guideLst>
        <p:guide orient="horz" pos="2376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presProps" Target="presProps.xml"  /><Relationship Id="rId11" Type="http://schemas.openxmlformats.org/officeDocument/2006/relationships/viewProps" Target="viewProps.xml"  /><Relationship Id="rId12" Type="http://schemas.openxmlformats.org/officeDocument/2006/relationships/theme" Target="theme/theme1.xml"  /><Relationship Id="rId13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2" y="0"/>
            <a:ext cx="2984870" cy="500936"/>
          </a:xfrm>
          <a:prstGeom prst="rect">
            <a:avLst/>
          </a:prstGeom>
        </p:spPr>
        <p:txBody>
          <a:bodyPr vert="horz" lIns="92377" tIns="46191" rIns="92377" bIns="46191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700" y="0"/>
            <a:ext cx="2984870" cy="500936"/>
          </a:xfrm>
          <a:prstGeom prst="rect">
            <a:avLst/>
          </a:prstGeom>
        </p:spPr>
        <p:txBody>
          <a:bodyPr vert="horz" lIns="92377" tIns="46191" rIns="92377" bIns="46191"/>
          <a:lstStyle>
            <a:lvl1pPr algn="r">
              <a:defRPr sz="1200"/>
            </a:lvl1pPr>
          </a:lstStyle>
          <a:p>
            <a:pPr lvl="0">
              <a:defRPr/>
            </a:pPr>
            <a:fld id="{9FCD9718-2623-4F38-AA18-30F5952C3BED}" type="datetime1">
              <a:rPr lang="ko-KR" altLang="en-US"/>
              <a:pPr lvl="0">
                <a:defRPr/>
              </a:pPr>
              <a:t>2021-04-28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87400" y="750888"/>
            <a:ext cx="53133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77" tIns="46191" rIns="92377" bIns="46191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758901"/>
            <a:ext cx="5510530" cy="4508421"/>
          </a:xfrm>
          <a:prstGeom prst="rect">
            <a:avLst/>
          </a:prstGeom>
        </p:spPr>
        <p:txBody>
          <a:bodyPr vert="horz" lIns="92377" tIns="46191" rIns="92377" bIns="46191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516038"/>
            <a:ext cx="2984870" cy="500936"/>
          </a:xfrm>
          <a:prstGeom prst="rect">
            <a:avLst/>
          </a:prstGeom>
        </p:spPr>
        <p:txBody>
          <a:bodyPr vert="horz" lIns="92377" tIns="46191" rIns="92377" bIns="46191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700" y="9516038"/>
            <a:ext cx="2984870" cy="500936"/>
          </a:xfrm>
          <a:prstGeom prst="rect">
            <a:avLst/>
          </a:prstGeom>
        </p:spPr>
        <p:txBody>
          <a:bodyPr vert="horz" lIns="92377" tIns="46191" rIns="92377" bIns="46191" anchor="b"/>
          <a:lstStyle>
            <a:lvl1pPr algn="r">
              <a:defRPr sz="1200"/>
            </a:lvl1pPr>
          </a:lstStyle>
          <a:p>
            <a:pPr lvl="0">
              <a:defRPr/>
            </a:pPr>
            <a:fld id="{AAB53DF9-F2D6-40A0-B52C-669CF8684BC7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26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531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799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072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33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7603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8871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138" algn="l" defTabSz="1042531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AAB53DF9-F2D6-40A0-B52C-669CF8684BC7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AAB53DF9-F2D6-40A0-B52C-669CF8684BC7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AAB53DF9-F2D6-40A0-B52C-669CF8684BC7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AAB53DF9-F2D6-40A0-B52C-669CF8684BC7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AAB53DF9-F2D6-40A0-B52C-669CF8684BC7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AAB53DF9-F2D6-40A0-B52C-669CF8684BC7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jpe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jpe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4.jpeg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" y="0"/>
            <a:ext cx="1067051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97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" y="0"/>
            <a:ext cx="1067087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8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36" y="0"/>
            <a:ext cx="1068340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2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" y="0"/>
            <a:ext cx="1068340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14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theme" Target="../theme/theme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20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2084752" rtl="0" eaLnBrk="1" latinLnBrk="1" hangingPunct="1"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1782" indent="-781782" algn="l" defTabSz="2084752" rtl="0" eaLnBrk="1" latinLnBrk="1" hangingPunct="1">
        <a:spcBef>
          <a:spcPct val="20000"/>
        </a:spcBef>
        <a:buFont typeface="Arial" pitchFamily="34" charset="0"/>
        <a:buChar char="•"/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693856" indent="-651486" algn="l" defTabSz="2084752" rtl="0" eaLnBrk="1" latinLnBrk="1" hangingPunct="1">
        <a:spcBef>
          <a:spcPct val="20000"/>
        </a:spcBef>
        <a:buFont typeface="Arial" pitchFamily="34" charset="0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605939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3648312" indent="-521188" algn="l" defTabSz="2084752" rtl="0" eaLnBrk="1" latinLnBrk="1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90685" indent="-521188" algn="l" defTabSz="2084752" rtl="0" eaLnBrk="1" latinLnBrk="1" hangingPunct="1">
        <a:spcBef>
          <a:spcPct val="20000"/>
        </a:spcBef>
        <a:buFont typeface="Arial" pitchFamily="34" charset="0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33062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75437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817811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60185" indent="-521188" algn="l" defTabSz="2084752" rtl="0" eaLnBrk="1" latinLnBrk="1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42372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2084752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127124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4pPr>
      <a:lvl5pPr marL="4169501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5pPr>
      <a:lvl6pPr marL="5211871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6pPr>
      <a:lvl7pPr marL="6254250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7pPr>
      <a:lvl8pPr marL="7296623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8pPr>
      <a:lvl9pPr marL="8338998" algn="l" defTabSz="2084752" rtl="0" eaLnBrk="1" latinLnBrk="1" hangingPunct="1">
        <a:defRPr sz="4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.png"  /><Relationship Id="rId4" Type="http://schemas.openxmlformats.org/officeDocument/2006/relationships/image" Target="../media/image6.png"  /><Relationship Id="rId5" Type="http://schemas.openxmlformats.org/officeDocument/2006/relationships/image" Target="../media/image7.png"  /><Relationship Id="rId6" Type="http://schemas.openxmlformats.org/officeDocument/2006/relationships/image" Target="../media/image8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2.xml"  /><Relationship Id="rId3" Type="http://schemas.openxmlformats.org/officeDocument/2006/relationships/image" Target="../media/image5.png"  /><Relationship Id="rId4" Type="http://schemas.openxmlformats.org/officeDocument/2006/relationships/image" Target="../media/image9.png"  /><Relationship Id="rId5" Type="http://schemas.openxmlformats.org/officeDocument/2006/relationships/image" Target="../media/image10.jpeg"  /><Relationship Id="rId6" Type="http://schemas.openxmlformats.org/officeDocument/2006/relationships/image" Target="../media/image11.png"  /><Relationship Id="rId7" Type="http://schemas.openxmlformats.org/officeDocument/2006/relationships/image" Target="../media/image1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3.xml"  /><Relationship Id="rId3" Type="http://schemas.openxmlformats.org/officeDocument/2006/relationships/image" Target="../media/image5.png"  /><Relationship Id="rId4" Type="http://schemas.openxmlformats.org/officeDocument/2006/relationships/image" Target="../media/image13.jpeg"  /><Relationship Id="rId5" Type="http://schemas.openxmlformats.org/officeDocument/2006/relationships/image" Target="../media/image14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4.xml"  /><Relationship Id="rId3" Type="http://schemas.openxmlformats.org/officeDocument/2006/relationships/image" Target="../media/image5.png"  /><Relationship Id="rId4" Type="http://schemas.openxmlformats.org/officeDocument/2006/relationships/image" Target="../media/image15.png"  /><Relationship Id="rId5" Type="http://schemas.openxmlformats.org/officeDocument/2006/relationships/image" Target="../media/image16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.png"  /><Relationship Id="rId4" Type="http://schemas.openxmlformats.org/officeDocument/2006/relationships/image" Target="../media/image17.png"  /><Relationship Id="rId5" Type="http://schemas.openxmlformats.org/officeDocument/2006/relationships/image" Target="../media/image18.png"  /><Relationship Id="rId6" Type="http://schemas.openxmlformats.org/officeDocument/2006/relationships/image" Target="../media/image18.png"  /><Relationship Id="rId7" Type="http://schemas.openxmlformats.org/officeDocument/2006/relationships/image" Target="../media/image12.png"  /><Relationship Id="rId8" Type="http://schemas.openxmlformats.org/officeDocument/2006/relationships/image" Target="../media/image19.png"  /><Relationship Id="rId9" Type="http://schemas.openxmlformats.org/officeDocument/2006/relationships/image" Target="../media/image20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6.xml"  /><Relationship Id="rId3" Type="http://schemas.openxmlformats.org/officeDocument/2006/relationships/image" Target="../media/image5.png"  /><Relationship Id="rId4" Type="http://schemas.openxmlformats.org/officeDocument/2006/relationships/image" Target="../media/image21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233045" y="755650"/>
          <a:ext cx="10231755" cy="6496646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633095"/>
                <a:gridCol w="6748018"/>
                <a:gridCol w="1332148"/>
                <a:gridCol w="1518494"/>
              </a:tblGrid>
              <a:tr h="294640"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구분</a:t>
                      </a:r>
                      <a:endParaRPr lang="ko-KR" altLang="en-US" sz="1000" b="1" i="0" strike="noStrike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 vert="horz" lIns="3810" tIns="3810" rIns="3810" bIns="0" anchor="ctr" anchorCtr="0"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3ff"/>
                    </a:solidFill>
                  </a:tcPr>
                </a:tc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토요일</a:t>
                      </a:r>
                      <a:endParaRPr lang="ko-KR" altLang="en-US" sz="1000" b="1" i="0" strike="noStrike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일요일</a:t>
                      </a:r>
                      <a:endParaRPr lang="ko-KR" altLang="en-US" sz="1000" b="1" i="0" strike="noStrike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002030">
                <a:tc rowSpan="3"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정성이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가득한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조식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차조밥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대구지리탕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통마늘너비아니구이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호두연근조림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세발나물무침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현미밥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새우젓호박국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데리야끼순살찜닭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감자채피망볶음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참나물유자청버무리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</a:tr>
              <a:tr h="194310">
                <a:tc v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버섯죽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소고기스프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크림스프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117921">
                <a:tc v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브라운브래드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버터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콘앤스위트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코코볼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모둠과일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식빵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통귀리그래놀라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오곡초코첵스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요거얌얌오렌지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340027">
                <a:tc rowSpan="2"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건강을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생각한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중식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백미밥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브로콜리스프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경양식등심돈까스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단호박샐러드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구운야채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야채피클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수제갈릭파이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수수밥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맑은콩나물국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제육오징어쭈꾸미볶음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계란찜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건파래무침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석류푸딩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224790">
                <a:tc v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431394">
                <a:tc rowSpan="2"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행복을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주는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석식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보리밥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근대된장국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묵은지갈비찜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맛살어묵볶음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양념깻잎지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음료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식혜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>
                        <a:solidFill>
                          <a:schemeClr val="accent6">
                            <a:lumMod val="75000"/>
                          </a:schemeClr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얼큰양지쌀국수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파인애플볶음밥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짜조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칠리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s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양파초절임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과일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리치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80020">
                <a:tc v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104267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564515"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알림</a:t>
                      </a: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　</a:t>
                      </a:r>
                      <a:endParaRPr lang="ko-KR" altLang="en-US" sz="800" b="0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 vert="horz" lIns="3810" tIns="3810" rIns="3810" bIns="0" anchor="ctr" anchorCtr="0"/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* 식단은 물품사정 및 기타 요인에 따라 변경될 수 있습니다</a:t>
                      </a: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en-US" altLang="ko-KR" sz="800" b="0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* </a:t>
                      </a: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특정 식품에 알러지</a:t>
                      </a: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(Allergy)</a:t>
                      </a: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</a:t>
                      </a: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</a:t>
                      </a: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있는 분들께서는 메뉴표를 보시고 영양연구실</a:t>
                      </a: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(070-5210-6616)</a:t>
                      </a: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로 문의하여 주시길 바랍니다</a:t>
                      </a: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ko-KR" altLang="en-US" sz="800" b="0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395470" y="146685"/>
            <a:ext cx="1905635" cy="29400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04385" y="428625"/>
            <a:ext cx="1392555" cy="293370"/>
          </a:xfrm>
          <a:prstGeom prst="rect">
            <a:avLst/>
          </a:prstGeom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2021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년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4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월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5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주</a:t>
            </a:r>
            <a:endParaRPr lang="ko-KR" altLang="en-US" sz="1400" b="1">
              <a:solidFill>
                <a:srgbClr val="45403f"/>
              </a:solidFill>
              <a:latin typeface="나눔바른고딕"/>
              <a:ea typeface="나눔바른고딕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242133" y="2123653"/>
            <a:ext cx="4043692" cy="2458226"/>
          </a:xfrm>
          <a:prstGeom prst="rect">
            <a:avLst/>
          </a:prstGeom>
          <a:solidFill>
            <a:srgbClr val="fff3ff"/>
          </a:solidFill>
        </p:spPr>
      </p:pic>
      <p:grpSp>
        <p:nvGrpSpPr>
          <p:cNvPr id="6" name="그룹 18"/>
          <p:cNvGrpSpPr/>
          <p:nvPr/>
        </p:nvGrpSpPr>
        <p:grpSpPr>
          <a:xfrm rot="0">
            <a:off x="7603884" y="3239776"/>
            <a:ext cx="1558446" cy="1836205"/>
            <a:chOff x="4918886" y="4847941"/>
            <a:chExt cx="1558446" cy="1606391"/>
          </a:xfrm>
        </p:grpSpPr>
        <p:sp>
          <p:nvSpPr>
            <p:cNvPr id="8" name="Rectangle 9"/>
            <p:cNvSpPr/>
            <p:nvPr/>
          </p:nvSpPr>
          <p:spPr>
            <a:xfrm>
              <a:off x="4929160" y="4993925"/>
              <a:ext cx="1352850" cy="1460407"/>
            </a:xfrm>
            <a:prstGeom prst="rect">
              <a:avLst/>
            </a:prstGeom>
            <a:noFill/>
            <a:ln w="28575" cap="flat" cmpd="sng" algn="ctr">
              <a:solidFill>
                <a:srgbClr val="5d290f"/>
              </a:solidFill>
              <a:prstDash val="solid"/>
            </a:ln>
          </p:spPr>
          <p:txBody>
            <a:bodyPr vert="horz" wrap="none" lIns="0" tIns="0" rIns="0" bIns="0" anchor="t">
              <a:noAutofit/>
            </a:bodyPr>
            <a:lstStyle/>
            <a:p>
              <a:pPr marL="0" indent="0" algn="ctr" defTabSz="104267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kumimoji="0" lang="ko-KR" altLang="en-US" sz="950" b="0" i="0" u="none" strike="noStrike" kern="1200" cap="none" spc="0" normalizeH="0" baseline="0">
                <a:solidFill>
                  <a:srgbClr val="ffffff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grpSp>
          <p:nvGrpSpPr>
            <p:cNvPr id="9" name="그룹 20"/>
            <p:cNvGrpSpPr/>
            <p:nvPr/>
          </p:nvGrpSpPr>
          <p:grpSpPr>
            <a:xfrm rot="0">
              <a:off x="4918886" y="4847941"/>
              <a:ext cx="1558446" cy="304223"/>
              <a:chOff x="2174322" y="3119902"/>
              <a:chExt cx="1593767" cy="304223"/>
            </a:xfrm>
            <a:solidFill>
              <a:srgbClr val="6f8938">
                <a:alpha val="100000"/>
              </a:srgbClr>
            </a:solidFill>
          </p:grpSpPr>
          <p:sp>
            <p:nvSpPr>
              <p:cNvPr id="10" name="TextBox 40"/>
              <p:cNvSpPr txBox="1"/>
              <p:nvPr/>
            </p:nvSpPr>
            <p:spPr>
              <a:xfrm>
                <a:off x="2174322" y="3184365"/>
                <a:ext cx="1462611" cy="205213"/>
              </a:xfrm>
              <a:prstGeom prst="rect">
                <a:avLst/>
              </a:prstGeom>
              <a:solidFill>
                <a:srgbClr val="5d290f"/>
              </a:solidFill>
              <a:ln>
                <a:solidFill>
                  <a:srgbClr val="5d290f"/>
                </a:solidFill>
              </a:ln>
            </p:spPr>
            <p:txBody>
              <a:bodyPr vert="horz" wrap="square" lIns="91440" tIns="45720" rIns="91440" bIns="45720" anchor="t">
                <a:noAutofit/>
              </a:bodyPr>
              <a:lstStyle/>
              <a:p>
                <a:pPr marL="0" indent="0" algn="l" defTabSz="104267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r>
                  <a:rPr kumimoji="0" lang="en-US" altLang="ko-KR" sz="950" b="1" i="0" u="none" strike="noStrike" kern="1200" cap="none" spc="0" normalizeH="0" baseline="0">
                    <a:solidFill>
                      <a:srgbClr val="ffffff"/>
                    </a:solidFill>
                    <a:latin typeface="나눔고딕"/>
                    <a:ea typeface="나눔고딕"/>
                  </a:rPr>
                  <a:t>    ‘</a:t>
                </a:r>
                <a:r>
                  <a:rPr lang="ko-KR" altLang="en-US" sz="950" b="1">
                    <a:solidFill>
                      <a:srgbClr val="ffffff"/>
                    </a:solidFill>
                    <a:latin typeface="나눔고딕"/>
                    <a:ea typeface="나눔고딕"/>
                  </a:rPr>
                  <a:t>경양식데이</a:t>
                </a:r>
                <a:r>
                  <a:rPr kumimoji="0" lang="en-US" altLang="ko-KR" sz="950" b="1" i="0" u="none" strike="noStrike" kern="1200" cap="none" spc="0" normalizeH="0" baseline="0">
                    <a:solidFill>
                      <a:srgbClr val="ffffff"/>
                    </a:solidFill>
                    <a:latin typeface="나눔고딕"/>
                    <a:ea typeface="나눔고딕"/>
                  </a:rPr>
                  <a:t>’</a:t>
                </a:r>
                <a:endParaRPr kumimoji="0" lang="en-US" altLang="ko-KR" sz="950" b="1" i="0" u="none" strike="noStrike" kern="1200" cap="none" spc="0" normalizeH="0" baseline="0">
                  <a:solidFill>
                    <a:srgbClr val="ffffff"/>
                  </a:solidFill>
                  <a:latin typeface="나눔고딕"/>
                  <a:ea typeface="나눔고딕"/>
                </a:endParaRPr>
              </a:p>
            </p:txBody>
          </p:sp>
          <p:sp>
            <p:nvSpPr>
              <p:cNvPr id="11" name="말풍선: 타원형 18"/>
              <p:cNvSpPr/>
              <p:nvPr/>
            </p:nvSpPr>
            <p:spPr>
              <a:xfrm>
                <a:off x="3222063" y="3119902"/>
                <a:ext cx="546026" cy="304223"/>
              </a:xfrm>
              <a:prstGeom prst="wedgeEllipseCallout">
                <a:avLst>
                  <a:gd name="adj1" fmla="val 243"/>
                  <a:gd name="adj2" fmla="val 62500"/>
                </a:avLst>
              </a:prstGeom>
              <a:solidFill>
                <a:srgbClr val="5d290f"/>
              </a:solidFill>
              <a:ln w="38100" cap="flat" cmpd="sng" algn="ctr">
                <a:solidFill>
                  <a:srgbClr val="ffffff">
                    <a:alpha val="100000"/>
                  </a:srgbClr>
                </a:solidFill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indent="0" algn="ctr" defTabSz="104267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endParaRPr kumimoji="0" lang="ko-KR" altLang="en-US" sz="950" b="0" i="0" u="none" strike="noStrike" kern="1200" cap="none" spc="0" normalizeH="0" baseline="0">
                  <a:solidFill>
                    <a:srgbClr val="ffffff"/>
                  </a:solidFill>
                  <a:latin typeface="나눔고딕"/>
                  <a:ea typeface="나눔고딕"/>
                </a:endParaRPr>
              </a:p>
            </p:txBody>
          </p:sp>
        </p:grpSp>
      </p:grp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8622270" y="3239777"/>
            <a:ext cx="570208" cy="320451"/>
          </a:xfrm>
          <a:prstGeom prst="rect">
            <a:avLst/>
          </a:prstGeom>
        </p:spPr>
      </p:pic>
      <p:sp>
        <p:nvSpPr>
          <p:cNvPr id="19" name="Rectangle 9"/>
          <p:cNvSpPr/>
          <p:nvPr/>
        </p:nvSpPr>
        <p:spPr>
          <a:xfrm>
            <a:off x="8961608" y="5183755"/>
            <a:ext cx="1352850" cy="1476402"/>
          </a:xfrm>
          <a:prstGeom prst="rect">
            <a:avLst/>
          </a:prstGeom>
          <a:noFill/>
          <a:ln w="28575" cap="flat" cmpd="sng" algn="ctr">
            <a:solidFill>
              <a:srgbClr val="ff2525"/>
            </a:solidFill>
            <a:prstDash val="solid"/>
          </a:ln>
        </p:spPr>
        <p:txBody>
          <a:bodyPr vert="horz" wrap="none" lIns="0" tIns="0" rIns="0" bIns="0" anchor="t">
            <a:noAutofit/>
          </a:bodyPr>
          <a:lstStyle/>
          <a:p>
            <a:pPr marL="0" indent="0" algn="ctr" defTabSz="10426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kumimoji="0" lang="ko-KR" altLang="en-US" sz="2100" b="0" i="0" u="none" strike="noStrike" kern="1200" cap="none" spc="0" normalizeH="0" baseline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20" name="TextBox 40"/>
          <p:cNvSpPr txBox="1"/>
          <p:nvPr/>
        </p:nvSpPr>
        <p:spPr>
          <a:xfrm>
            <a:off x="8948545" y="5003973"/>
            <a:ext cx="1352850" cy="30694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vert="horz" wrap="square" lIns="91440" tIns="45720" rIns="91440" bIns="45720" anchor="t">
            <a:noAutofit/>
          </a:bodyPr>
          <a:lstStyle/>
          <a:p>
            <a:pPr defTabSz="1042670">
              <a:defRPr sz="1800"/>
            </a:pPr>
            <a:r>
              <a:rPr lang="ko-KR" altLang="en-US" sz="900" b="1">
                <a:solidFill>
                  <a:srgbClr val="ffffff"/>
                </a:solidFill>
                <a:cs typeface="맑은 고딕"/>
              </a:rPr>
              <a:t>세계음식의날</a:t>
            </a:r>
            <a:endParaRPr lang="ko-KR" altLang="en-US" sz="900" b="1">
              <a:solidFill>
                <a:srgbClr val="ffffff"/>
              </a:solidFill>
              <a:cs typeface="맑은 고딕"/>
            </a:endParaRPr>
          </a:p>
          <a:p>
            <a:pPr defTabSz="1042670">
              <a:defRPr sz="1800"/>
            </a:pPr>
            <a:r>
              <a:rPr kumimoji="0" lang="en-US" altLang="ko-KR" sz="900" b="1" i="0" u="none" strike="noStrike" kern="1200" cap="none" spc="0" normalizeH="0" baseline="0">
                <a:solidFill>
                  <a:srgbClr val="ffffff"/>
                </a:solidFill>
                <a:latin typeface="나눔고딕"/>
                <a:ea typeface="나눔고딕"/>
              </a:rPr>
              <a:t>             -</a:t>
            </a:r>
            <a:r>
              <a:rPr kumimoji="0" lang="ko-KR" altLang="en-US" sz="900" b="1" i="0" u="none" strike="noStrike" kern="1200" cap="none" spc="0" normalizeH="0" baseline="0">
                <a:solidFill>
                  <a:srgbClr val="ffffff"/>
                </a:solidFill>
                <a:latin typeface="나눔고딕"/>
                <a:ea typeface="나눔고딕"/>
              </a:rPr>
              <a:t>베트남</a:t>
            </a:r>
            <a:endParaRPr kumimoji="0" lang="en-US" altLang="ko-KR" sz="900" b="1" i="0" u="none" strike="noStrike" kern="1200" cap="none" spc="0" normalizeH="0" baseline="0">
              <a:latin typeface="나눔고딕"/>
              <a:ea typeface="나눔고딕"/>
            </a:endParaRPr>
          </a:p>
        </p:txBody>
      </p:sp>
      <p:sp>
        <p:nvSpPr>
          <p:cNvPr id="21" name="말풍선: 타원형 18"/>
          <p:cNvSpPr/>
          <p:nvPr/>
        </p:nvSpPr>
        <p:spPr>
          <a:xfrm>
            <a:off x="9959576" y="4922413"/>
            <a:ext cx="534902" cy="363562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rgbClr val="c00000"/>
          </a:solidFill>
          <a:ln w="38100" cap="flat" cmpd="sng" algn="ctr">
            <a:solidFill>
              <a:srgbClr val="ffffff">
                <a:alpha val="100000"/>
              </a:srgbClr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10426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kumimoji="0" lang="ko-KR" altLang="en-US" sz="950" b="0" i="0" u="none" strike="noStrike" kern="1200" cap="none" spc="0" normalizeH="0" baseline="0">
              <a:solidFill>
                <a:srgbClr val="ffffff"/>
              </a:solidFill>
              <a:latin typeface="나눔고딕"/>
              <a:ea typeface="나눔고딕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10039517" y="4995760"/>
            <a:ext cx="364385" cy="224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285679"/>
              </p:ext>
            </p:extLst>
          </p:nvPr>
        </p:nvGraphicFramePr>
        <p:xfrm>
          <a:off x="233045" y="755650"/>
          <a:ext cx="10234295" cy="6635816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633095"/>
                <a:gridCol w="1371600"/>
                <a:gridCol w="1371600"/>
                <a:gridCol w="1371600"/>
                <a:gridCol w="1445086"/>
                <a:gridCol w="1404156"/>
                <a:gridCol w="1265558"/>
                <a:gridCol w="1371600"/>
              </a:tblGrid>
              <a:tr h="294640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구분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3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월요일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4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화요일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-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전체귀가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수요일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-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어린이날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6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목요일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-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재량휴업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7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금요일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-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재량휴업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8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토요일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9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일요일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002030">
                <a:tc rowSpan="3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정성이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가득한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조식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귀리밥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조랭이떡국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돈육채파프리카볶음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도토리묵무침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들깨무나물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흑미밥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소고기탕국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닭가슴살채장조림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시래기지짐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치커리깨장무침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rowSpan="7" gridSpan="5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rowSpan="7"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rowSpan="7"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rowSpan="7"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rowSpan="7"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야채죽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옥수수스프</a:t>
                      </a:r>
                      <a:endParaRPr lang="ko-KR" altLang="en-US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녹두죽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크림스프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17202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와플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초코소스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오곡푸레이크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후르트링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모둠과일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잡곡식빵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콘푸로스트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현미그래놀라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모듬과일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51193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건강을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생각한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중식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굴소스야채볶음밥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미역국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장각구이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토마토오리엔탈샐러드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케이크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카네이션케이크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두끼떡볶이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맑은장국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모듬튀김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오징어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만두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참치마요주먹밥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단무지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아이스크림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22479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34683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행복을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주는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기장밥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부대찌개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코다리강정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실곤약잡채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부추겨자무침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찹쌀설병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백미밥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순대국밥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흑임자으깬두부전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쥐어채고추장조림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고추양파쌈장무침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자몽에이드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9748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564515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　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* 식단은 물품사정 및 기타 요인에 따라 변경될 수 있습니다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</a:p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*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특정 식품에 알러지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(Allergy)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있는 분들께서는 메뉴표를 보시고 영양연구실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(070-5210-6616)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로 문의하여 주시길 바랍니다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ko-KR" altLang="en-US" sz="800" b="0" i="0" strike="noStrike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395470" y="146685"/>
            <a:ext cx="1906270" cy="294640"/>
          </a:xfrm>
          <a:prstGeom prst="rect">
            <a:avLst/>
          </a:prstGeom>
          <a:noFill/>
        </p:spPr>
      </p:pic>
      <p:sp>
        <p:nvSpPr>
          <p:cNvPr id="4" name="직사각형 3"/>
          <p:cNvSpPr/>
          <p:nvPr/>
        </p:nvSpPr>
        <p:spPr>
          <a:xfrm>
            <a:off x="4613910" y="428625"/>
            <a:ext cx="1392555" cy="293370"/>
          </a:xfrm>
          <a:prstGeom prst="rect">
            <a:avLst/>
          </a:prstGeom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2021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년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5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월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1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주</a:t>
            </a:r>
          </a:p>
        </p:txBody>
      </p:sp>
      <p:pic>
        <p:nvPicPr>
          <p:cNvPr id="1030" name="Picture 6" descr="빼빼로 일러스트 ai 무료다운로드 free pepero vector download - Urbanbrush"/>
          <p:cNvPicPr>
            <a:picLocks noChangeAspect="1" noChangeArrowheads="1"/>
          </p:cNvPicPr>
          <p:nvPr/>
        </p:nvPicPr>
        <p:blipFill rotWithShape="1">
          <a:blip r:embed="rId4"/>
          <a:srcRect l="27360" t="5870" r="58160" b="6440"/>
          <a:stretch>
            <a:fillRect/>
          </a:stretch>
        </p:blipFill>
        <p:spPr>
          <a:xfrm rot="20640840">
            <a:off x="4721408" y="3189026"/>
            <a:ext cx="184292" cy="720000"/>
          </a:xfrm>
          <a:prstGeom prst="rect">
            <a:avLst/>
          </a:prstGeom>
          <a:noFill/>
        </p:spPr>
      </p:pic>
      <p:grpSp>
        <p:nvGrpSpPr>
          <p:cNvPr id="1036" name="그룹 11"/>
          <p:cNvGrpSpPr/>
          <p:nvPr/>
        </p:nvGrpSpPr>
        <p:grpSpPr>
          <a:xfrm>
            <a:off x="2231531" y="3267816"/>
            <a:ext cx="1494195" cy="1988185"/>
            <a:chOff x="7722170" y="3265447"/>
            <a:chExt cx="1491466" cy="1924407"/>
          </a:xfrm>
        </p:grpSpPr>
        <p:sp>
          <p:nvSpPr>
            <p:cNvPr id="1037" name="Rectangle 9"/>
            <p:cNvSpPr/>
            <p:nvPr/>
          </p:nvSpPr>
          <p:spPr>
            <a:xfrm>
              <a:off x="7722170" y="3451120"/>
              <a:ext cx="1372870" cy="1738735"/>
            </a:xfrm>
            <a:prstGeom prst="rect">
              <a:avLst/>
            </a:prstGeom>
            <a:noFill/>
            <a:ln w="28575" cap="flat" cmpd="sng" algn="ctr">
              <a:solidFill>
                <a:srgbClr val="FFA065">
                  <a:alpha val="100000"/>
                </a:srgbClr>
              </a:solidFill>
              <a:prstDash val="solid"/>
            </a:ln>
          </p:spPr>
          <p:txBody>
            <a:bodyPr vert="horz" wrap="none" lIns="0" tIns="0" rIns="0" bIns="0" anchor="t">
              <a:noAutofit/>
            </a:bodyPr>
            <a:lstStyle/>
            <a:p>
              <a:pPr marL="0" indent="0" algn="ctr" defTabSz="104267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kumimoji="0" lang="ko-KR" altLang="en-US" sz="950" b="0" i="0" u="none" strike="noStrike" kern="1200" cap="none" spc="0" normalizeH="0" baseline="0" dirty="0">
                <a:solidFill>
                  <a:srgbClr val="FFFFFF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grpSp>
          <p:nvGrpSpPr>
            <p:cNvPr id="1038" name="그룹 15"/>
            <p:cNvGrpSpPr/>
            <p:nvPr/>
          </p:nvGrpSpPr>
          <p:grpSpPr>
            <a:xfrm>
              <a:off x="7722170" y="3265447"/>
              <a:ext cx="1491466" cy="351899"/>
              <a:chOff x="2242819" y="3080216"/>
              <a:chExt cx="1525269" cy="351899"/>
            </a:xfrm>
            <a:solidFill>
              <a:srgbClr val="6F8938">
                <a:alpha val="100000"/>
              </a:srgbClr>
            </a:solidFill>
          </p:grpSpPr>
          <p:sp>
            <p:nvSpPr>
              <p:cNvPr id="1039" name="TextBox 40"/>
              <p:cNvSpPr txBox="1"/>
              <p:nvPr/>
            </p:nvSpPr>
            <p:spPr>
              <a:xfrm>
                <a:off x="2242819" y="3144016"/>
                <a:ext cx="1404620" cy="229113"/>
              </a:xfrm>
              <a:prstGeom prst="rect">
                <a:avLst/>
              </a:prstGeom>
              <a:solidFill>
                <a:srgbClr val="FFA065">
                  <a:alpha val="100000"/>
                </a:srgbClr>
              </a:solidFill>
              <a:ln w="19050">
                <a:solidFill>
                  <a:srgbClr val="FFA065">
                    <a:alpha val="100000"/>
                  </a:srgbClr>
                </a:solidFill>
              </a:ln>
            </p:spPr>
            <p:txBody>
              <a:bodyPr vert="horz" wrap="square" lIns="91440" tIns="45720" rIns="91440" bIns="45720" anchor="t">
                <a:noAutofit/>
              </a:bodyPr>
              <a:lstStyle/>
              <a:p>
                <a:pPr marL="0" indent="0" defTabSz="104267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r>
                  <a:rPr kumimoji="0" lang="ko-KR" altLang="en-US" sz="950" b="1" i="0" u="none" strike="noStrike" kern="1200" cap="none" spc="0" normalizeH="0" baseline="0" dirty="0">
                    <a:solidFill>
                      <a:srgbClr val="FFFFFF"/>
                    </a:solidFill>
                    <a:latin typeface="나눔고딕"/>
                    <a:ea typeface="나눔고딕"/>
                    <a:cs typeface="맑은 고딕"/>
                  </a:rPr>
                  <a:t>      </a:t>
                </a:r>
                <a:r>
                  <a:rPr kumimoji="0" lang="en-US" altLang="ko-KR" sz="950" b="1" i="0" u="none" strike="noStrike" kern="1200" cap="none" spc="0" normalizeH="0" baseline="0" dirty="0">
                    <a:solidFill>
                      <a:srgbClr val="FFFFFF"/>
                    </a:solidFill>
                    <a:latin typeface="나눔고딕"/>
                    <a:ea typeface="나눔고딕"/>
                    <a:cs typeface="맑은 고딕"/>
                  </a:rPr>
                  <a:t> ‘</a:t>
                </a:r>
                <a:r>
                  <a:rPr kumimoji="0" lang="ko-KR" altLang="en-US" sz="950" b="1" i="0" u="none" strike="noStrike" kern="1200" cap="none" spc="0" normalizeH="0" baseline="0" dirty="0">
                    <a:solidFill>
                      <a:srgbClr val="FFFFFF"/>
                    </a:solidFill>
                    <a:latin typeface="나눔고딕"/>
                    <a:ea typeface="나눔고딕"/>
                    <a:cs typeface="맑은 고딕"/>
                  </a:rPr>
                  <a:t>분식데이</a:t>
                </a:r>
                <a:r>
                  <a:rPr kumimoji="0" lang="en-US" altLang="ko-KR" sz="950" b="1" i="0" u="none" strike="noStrike" kern="1200" cap="none" spc="0" normalizeH="0" baseline="0" dirty="0">
                    <a:solidFill>
                      <a:srgbClr val="FFFFFF"/>
                    </a:solidFill>
                    <a:latin typeface="나눔고딕"/>
                    <a:ea typeface="나눔고딕"/>
                    <a:cs typeface="맑은 고딕"/>
                  </a:rPr>
                  <a:t>’</a:t>
                </a:r>
              </a:p>
            </p:txBody>
          </p:sp>
          <p:sp>
            <p:nvSpPr>
              <p:cNvPr id="1040" name="말풍선: 타원형 18"/>
              <p:cNvSpPr/>
              <p:nvPr/>
            </p:nvSpPr>
            <p:spPr>
              <a:xfrm>
                <a:off x="3222062" y="3080216"/>
                <a:ext cx="546026" cy="351899"/>
              </a:xfrm>
              <a:prstGeom prst="wedgeEllipseCallout">
                <a:avLst>
                  <a:gd name="adj1" fmla="val 243"/>
                  <a:gd name="adj2" fmla="val 62500"/>
                </a:avLst>
              </a:prstGeom>
              <a:solidFill>
                <a:srgbClr val="FFA065">
                  <a:alpha val="100000"/>
                </a:srgbClr>
              </a:solidFill>
              <a:ln w="38100" cap="flat" cmpd="sng" algn="ctr">
                <a:solidFill>
                  <a:srgbClr val="FFFFFF">
                    <a:alpha val="100000"/>
                  </a:srgbClr>
                </a:solidFill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indent="0" algn="ctr" defTabSz="104267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endParaRPr kumimoji="0" lang="ko-KR" altLang="en-US" sz="950" b="0" i="0" u="none" strike="noStrike" kern="1200" cap="none" spc="0" normalizeH="0" baseline="0" dirty="0">
                  <a:solidFill>
                    <a:srgbClr val="FFFFFF"/>
                  </a:solidFill>
                  <a:latin typeface="나눔고딕"/>
                  <a:ea typeface="나눔고딕"/>
                </a:endParaRPr>
              </a:p>
            </p:txBody>
          </p:sp>
        </p:grpSp>
      </p:grpSp>
      <p:sp>
        <p:nvSpPr>
          <p:cNvPr id="1041" name="Rectangle 30"/>
          <p:cNvSpPr/>
          <p:nvPr/>
        </p:nvSpPr>
        <p:spPr>
          <a:xfrm>
            <a:off x="881410" y="3350166"/>
            <a:ext cx="1351242" cy="1905835"/>
          </a:xfrm>
          <a:prstGeom prst="rect">
            <a:avLst/>
          </a:prstGeom>
          <a:noFill/>
          <a:ln w="28575" cap="flat" cmpd="sng" algn="ctr">
            <a:solidFill>
              <a:srgbClr val="A580E8">
                <a:alpha val="100000"/>
              </a:srgbClr>
            </a:solidFill>
            <a:prstDash val="solid"/>
          </a:ln>
        </p:spPr>
        <p:txBody>
          <a:bodyPr vert="horz" wrap="none" lIns="0" tIns="0" rIns="0" bIns="0" anchor="t">
            <a:noAutofit/>
          </a:bodyPr>
          <a:lstStyle/>
          <a:p>
            <a:pPr marL="0" indent="0" algn="ctr" defTabSz="10426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kumimoji="0" lang="ko-KR" altLang="en-US" sz="2100" b="0" i="0" u="none" strike="noStrike" kern="1200" cap="none" spc="0" normalizeH="0" baseline="0" dirty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042" name="직사각형 27"/>
          <p:cNvSpPr/>
          <p:nvPr/>
        </p:nvSpPr>
        <p:spPr>
          <a:xfrm>
            <a:off x="868347" y="3341900"/>
            <a:ext cx="1334103" cy="218781"/>
          </a:xfrm>
          <a:prstGeom prst="rect">
            <a:avLst/>
          </a:prstGeom>
          <a:solidFill>
            <a:srgbClr val="A580E8">
              <a:alpha val="100000"/>
            </a:srgbClr>
          </a:solidFill>
          <a:ln w="0" cap="flat" cmpd="sng" algn="ctr">
            <a:solidFill>
              <a:srgbClr val="A580E8">
                <a:alpha val="100000"/>
              </a:srgbClr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 defTabSz="10426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kumimoji="0" lang="en-US" altLang="ko-KR" sz="950" b="1" i="0" u="none" strike="noStrike" kern="1200" cap="none" spc="0" normalizeH="0" baseline="0" dirty="0">
                <a:solidFill>
                  <a:srgbClr val="FFFFFF"/>
                </a:solidFill>
                <a:latin typeface="나눔고딕"/>
                <a:ea typeface="나눔고딕"/>
              </a:rPr>
              <a:t>        ‘</a:t>
            </a:r>
            <a:r>
              <a:rPr kumimoji="0" lang="ko-KR" altLang="en-US" sz="950" b="1" i="0" u="none" strike="noStrike" kern="1200" cap="none" spc="0" normalizeH="0" baseline="0" dirty="0">
                <a:solidFill>
                  <a:srgbClr val="FFFFFF"/>
                </a:solidFill>
                <a:latin typeface="나눔고딕"/>
                <a:ea typeface="나눔고딕"/>
              </a:rPr>
              <a:t>생일데이</a:t>
            </a:r>
            <a:r>
              <a:rPr kumimoji="0" lang="en-US" altLang="ko-KR" sz="950" b="1" i="0" u="none" strike="noStrike" kern="1200" cap="none" spc="0" normalizeH="0" baseline="0" dirty="0">
                <a:solidFill>
                  <a:srgbClr val="FFFFFF"/>
                </a:solidFill>
                <a:latin typeface="나눔고딕"/>
                <a:ea typeface="나눔고딕"/>
              </a:rPr>
              <a:t>’</a:t>
            </a:r>
            <a:endParaRPr kumimoji="0" lang="ko-KR" altLang="en-US" sz="950" b="1" i="0" u="none" strike="noStrike" kern="1200" cap="none" spc="0" normalizeH="0" baseline="0" dirty="0">
              <a:solidFill>
                <a:srgbClr val="FFFFFF"/>
              </a:solidFill>
              <a:latin typeface="나눔고딕"/>
              <a:ea typeface="나눔고딕"/>
            </a:endParaRPr>
          </a:p>
        </p:txBody>
      </p:sp>
      <p:sp>
        <p:nvSpPr>
          <p:cNvPr id="1044" name="말풍선: 타원형 28"/>
          <p:cNvSpPr/>
          <p:nvPr/>
        </p:nvSpPr>
        <p:spPr>
          <a:xfrm>
            <a:off x="1910003" y="3177570"/>
            <a:ext cx="486410" cy="366480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rgbClr val="A580E8">
              <a:alpha val="100000"/>
            </a:srgbClr>
          </a:solidFill>
          <a:ln w="38100" cap="flat" cmpd="sng" algn="ctr">
            <a:solidFill>
              <a:srgbClr val="FFFFFF">
                <a:alpha val="100000"/>
              </a:srgbClr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10426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kumimoji="0" lang="ko-KR" altLang="en-US" sz="2100" b="0" i="0" u="none" strike="noStrike" kern="1200" cap="none" spc="0" normalizeH="0" baseline="0" dirty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043" name="그림 31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936492" y="3177570"/>
            <a:ext cx="433432" cy="295091"/>
          </a:xfrm>
          <a:prstGeom prst="rect">
            <a:avLst/>
          </a:prstGeom>
          <a:noFill/>
        </p:spPr>
      </p:pic>
      <p:pic>
        <p:nvPicPr>
          <p:cNvPr id="1045" name="Picture 8" descr="/Users/sujin/Library/Group Containers/L48J367XN4.com.infraware.PolarisOffice/EngineTemp/568/image19.png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3085913" y="3005344"/>
            <a:ext cx="850412" cy="743893"/>
          </a:xfrm>
          <a:prstGeom prst="rect">
            <a:avLst/>
          </a:prstGeom>
          <a:noFill/>
        </p:spPr>
      </p:pic>
      <p:pic>
        <p:nvPicPr>
          <p:cNvPr id="25" name="그림 17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6448045" y="3269305"/>
            <a:ext cx="1075055" cy="1137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165214"/>
              </p:ext>
            </p:extLst>
          </p:nvPr>
        </p:nvGraphicFramePr>
        <p:xfrm>
          <a:off x="89322" y="755650"/>
          <a:ext cx="10428628" cy="6663520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646453"/>
                <a:gridCol w="1400175"/>
                <a:gridCol w="1400175"/>
                <a:gridCol w="1521749"/>
                <a:gridCol w="1354801"/>
                <a:gridCol w="1304925"/>
                <a:gridCol w="1400175"/>
                <a:gridCol w="1400175"/>
              </a:tblGrid>
              <a:tr h="294640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구분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10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월요일 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1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화요일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12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수요일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13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목요일 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14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금요일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토요일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16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일요일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217379">
                <a:tc rowSpan="3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정성이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가득한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조식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기장밥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맑은순두부국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순살찜닭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청포묵숙주무침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오이생채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귀리밥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들깨미역국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소고기채죽순볶음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단호박팥찜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청경채무침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수수밥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건새우우거지된장국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오징어링계란장조림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콩자반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맛살겨자냉채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백미밥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수제비국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돈육굴소스볶음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참나물겉절이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조미김구이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모닝빵샌드위치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블루베리베이글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치즈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크림스프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계란후라이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클링클컷튀김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현미밥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사골떡국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한입떡갈비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도라지사과무침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브로콜리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초고추장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차조밥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소고기우거지해장국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독일식소시지볶음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두부쑥갓무침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양념깻잎지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소고기스프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닭죽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크림스프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옥수수스프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흑임자죽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야채스프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참치야채죽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배추국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크림스프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야채죽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체다스프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08191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어니언베이글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치즈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아몬드후레이크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쿠앤크첵스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딸기요거트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옥수수식빵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스페셜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K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크렌베리그래놀라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비피더스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건포도스콘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허니오즈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현미그래놀라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모둠과일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우리쌀링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오레오오즈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짜요짜요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추가밥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우리쌀프레이크</a:t>
                      </a: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코코팝스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모둠과일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endParaRPr lang="ko-KR" altLang="en-US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크로와상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아몬드후레이크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후르츠무슬리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골드키위배플리또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통밀식빵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콘푸로스트</a:t>
                      </a: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코코볼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모듬과일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34175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건강을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생각한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중식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잡곡밥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팽이장국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돈육폭찹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콘버터구이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케이준치킨샐러드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현미밥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등뼈감자탕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자반고등어구이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연근강정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시금치나물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과일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딸기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백미밥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맑은우육면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치파이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연두부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양념장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마라황과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흑당버블티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Ca</a:t>
                      </a: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흑미밥</a:t>
                      </a:r>
                      <a:endParaRPr lang="ko-KR" altLang="en-US" sz="950" b="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맑은콩나물국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청양풍닭살조림</a:t>
                      </a:r>
                      <a:endParaRPr lang="en-US" altLang="ko-KR" sz="950" b="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순대볶음</a:t>
                      </a:r>
                      <a:endParaRPr lang="ko-KR" altLang="en-US" sz="950" b="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영양부추샐러드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깍두기</a:t>
                      </a:r>
                      <a:endParaRPr lang="en-US" altLang="ko-KR" sz="950" b="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과일</a:t>
                      </a:r>
                      <a:r>
                        <a:rPr lang="en-US" altLang="ko-KR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사과</a:t>
                      </a:r>
                      <a:r>
                        <a:rPr lang="en-US" altLang="ko-KR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lang="ko-KR" altLang="en-US" sz="950" b="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잔치국수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추가밥</a:t>
                      </a:r>
                      <a:r>
                        <a:rPr lang="en-US" altLang="ko-KR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&amp;</a:t>
                      </a: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건파래볶음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숯불돼지구이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열무무침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포기김치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과일</a:t>
                      </a:r>
                      <a:r>
                        <a:rPr lang="en-US" altLang="ko-KR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오렌지</a:t>
                      </a:r>
                      <a:r>
                        <a:rPr lang="en-US" altLang="ko-KR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lang="en-US" altLang="ko-KR" sz="950" b="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닭갈비볶음밥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계란파국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납작만두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야채무침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꽈리고추멸치조림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슈가토마토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짜장밥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미니짬뽕국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찹쌀버섯탕수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짜사이무침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소이라떼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22479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346835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행복을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주는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해물볶음우동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추가밥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김가루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유부가츠오장국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수제회오리소시지핫도그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알감자조림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포도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보리밥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북어국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제육김치볶음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온두부찜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통아몬드명엽채조림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돌나물초회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수제찹쌀도너츠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차조밥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어묵국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눈꽃치즈불닭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느타리버섯볶음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검은깨올방개묵무침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망고푸딩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로제파스타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페스츄리포테이토피자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후리가케밥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양송이스프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그린샐러드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무비트피클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청귤에이드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백미밥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호박두부된장국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한방갈비찜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녹두전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미나리무생채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수제애플턴오버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귀리밥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참치김치국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가자미카레구이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파프리카잡채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오복지무침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보리과자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백미밥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닭곰탕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고기산적야채조림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감자채볶음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미역초고추장무침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수제딸기파이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9748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558165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　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* 식단은 물품사정 및 기타 요인에 따라 변경될 수 있습니다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</a:p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*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특정 식품에 알러지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(Allergy)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있는 분들께서는 메뉴표를 보시고 영양연구실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(070-5210-6616)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로 문의하여 주시길 바랍니다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ko-KR" altLang="en-US" sz="800" b="0" i="0" strike="noStrike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395470" y="146685"/>
            <a:ext cx="1905635" cy="29400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13910" y="428625"/>
            <a:ext cx="1392555" cy="293370"/>
          </a:xfrm>
          <a:prstGeom prst="rect">
            <a:avLst/>
          </a:prstGeom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2021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년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5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월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2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주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3550617" y="3341132"/>
            <a:ext cx="1570061" cy="1806232"/>
            <a:chOff x="3504366" y="3350560"/>
            <a:chExt cx="1443715" cy="1687383"/>
          </a:xfrm>
        </p:grpSpPr>
        <p:sp>
          <p:nvSpPr>
            <p:cNvPr id="2057" name="Rectangle 54"/>
            <p:cNvSpPr/>
            <p:nvPr/>
          </p:nvSpPr>
          <p:spPr>
            <a:xfrm>
              <a:off x="3504366" y="3491420"/>
              <a:ext cx="1374775" cy="1546523"/>
            </a:xfrm>
            <a:prstGeom prst="rect">
              <a:avLst/>
            </a:prstGeom>
            <a:noFill/>
            <a:ln w="28575" cap="flat" cmpd="sng" algn="ctr">
              <a:solidFill>
                <a:srgbClr val="7192BF">
                  <a:alpha val="100000"/>
                </a:srgbClr>
              </a:solidFill>
              <a:prstDash val="solid"/>
            </a:ln>
          </p:spPr>
          <p:txBody>
            <a:bodyPr vert="horz" wrap="none" lIns="0" tIns="0" rIns="0" bIns="0" anchor="t">
              <a:noAutofit/>
            </a:bodyPr>
            <a:lstStyle/>
            <a:p>
              <a:pPr marL="0" indent="0" algn="ctr" defTabSz="104267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kumimoji="0" lang="ko-KR" altLang="en-US" sz="2100" b="1" i="0" u="none" strike="noStrike" kern="1200" cap="none" spc="0" normalizeH="0" baseline="0" dirty="0">
                <a:solidFill>
                  <a:srgbClr val="FFFFFF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2058" name="직사각형 33"/>
            <p:cNvSpPr/>
            <p:nvPr/>
          </p:nvSpPr>
          <p:spPr>
            <a:xfrm>
              <a:off x="3504366" y="3487255"/>
              <a:ext cx="1357424" cy="273647"/>
            </a:xfrm>
            <a:prstGeom prst="rect">
              <a:avLst/>
            </a:prstGeom>
            <a:solidFill>
              <a:srgbClr val="7192BF">
                <a:alpha val="100000"/>
              </a:srgbClr>
            </a:solidFill>
            <a:ln w="9525" cap="flat" cmpd="sng" algn="ctr">
              <a:solidFill>
                <a:srgbClr val="7192BF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l" defTabSz="104267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kumimoji="0" lang="ko-KR" altLang="en-US" sz="900" b="1" i="0" u="none" strike="noStrike" kern="1200" cap="none" spc="0" normalizeH="0" baseline="0" dirty="0">
                  <a:solidFill>
                    <a:srgbClr val="FFFFFF"/>
                  </a:solidFill>
                  <a:latin typeface="나눔고딕"/>
                  <a:ea typeface="나눔고딕"/>
                </a:rPr>
                <a:t>세계음식의날</a:t>
              </a:r>
            </a:p>
            <a:p>
              <a:pPr marL="0" indent="0" algn="l" defTabSz="104267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kumimoji="0" lang="ko-KR" altLang="en-US" sz="900" b="1" i="0" u="none" strike="noStrike" kern="1200" cap="none" spc="0" normalizeH="0" baseline="0" dirty="0">
                  <a:solidFill>
                    <a:srgbClr val="FFFFFF"/>
                  </a:solidFill>
                  <a:latin typeface="나눔고딕"/>
                  <a:ea typeface="나눔고딕"/>
                </a:rPr>
                <a:t>                </a:t>
              </a:r>
              <a:r>
                <a:rPr kumimoji="0" lang="en-US" altLang="ko-KR" sz="900" b="1" i="0" u="none" strike="noStrike" kern="1200" cap="none" spc="0" normalizeH="0" baseline="0" dirty="0">
                  <a:solidFill>
                    <a:srgbClr val="FFFFFF"/>
                  </a:solidFill>
                  <a:latin typeface="나눔고딕"/>
                  <a:ea typeface="나눔고딕"/>
                </a:rPr>
                <a:t>-</a:t>
              </a:r>
              <a:r>
                <a:rPr kumimoji="0" lang="ko-KR" altLang="en-US" sz="900" b="1" i="0" u="none" strike="noStrike" kern="1200" cap="none" spc="0" normalizeH="0" baseline="0" dirty="0">
                  <a:solidFill>
                    <a:srgbClr val="FFFFFF"/>
                  </a:solidFill>
                  <a:latin typeface="나눔고딕"/>
                  <a:ea typeface="나눔고딕"/>
                </a:rPr>
                <a:t>대만</a:t>
              </a:r>
            </a:p>
          </p:txBody>
        </p:sp>
        <p:sp>
          <p:nvSpPr>
            <p:cNvPr id="2059" name="말풍선: 타원형 18"/>
            <p:cNvSpPr/>
            <p:nvPr/>
          </p:nvSpPr>
          <p:spPr>
            <a:xfrm>
              <a:off x="4414156" y="3350560"/>
              <a:ext cx="533925" cy="351899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7192BF">
                <a:alpha val="100000"/>
              </a:srgbClr>
            </a:solidFill>
            <a:ln w="38100" cap="flat" cmpd="sng" algn="ctr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104267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kumimoji="0" lang="ko-KR" altLang="en-US" sz="2100" b="0" i="0" u="none" strike="noStrike" kern="1200" cap="none" spc="0" normalizeH="0" baseline="0" dirty="0">
                <a:solidFill>
                  <a:srgbClr val="FFFFFF"/>
                </a:solidFill>
                <a:latin typeface="나눔고딕"/>
                <a:ea typeface="나눔고딕"/>
              </a:endParaRPr>
            </a:p>
          </p:txBody>
        </p:sp>
      </p:grpSp>
      <p:grpSp>
        <p:nvGrpSpPr>
          <p:cNvPr id="16" name="그룹 9"/>
          <p:cNvGrpSpPr/>
          <p:nvPr/>
        </p:nvGrpSpPr>
        <p:grpSpPr>
          <a:xfrm>
            <a:off x="5041713" y="5075981"/>
            <a:ext cx="1573602" cy="1764196"/>
            <a:chOff x="4817638" y="3485476"/>
            <a:chExt cx="1507147" cy="1912448"/>
          </a:xfrm>
        </p:grpSpPr>
        <p:sp>
          <p:nvSpPr>
            <p:cNvPr id="17" name="직사각형 12"/>
            <p:cNvSpPr/>
            <p:nvPr/>
          </p:nvSpPr>
          <p:spPr>
            <a:xfrm>
              <a:off x="4823052" y="3557775"/>
              <a:ext cx="1326361" cy="234713"/>
            </a:xfrm>
            <a:prstGeom prst="rect">
              <a:avLst/>
            </a:prstGeom>
            <a:solidFill>
              <a:srgbClr val="00B050"/>
            </a:solidFill>
            <a:ln w="25400" cap="flat" cmpd="sng" algn="ctr">
              <a:noFill/>
              <a:prstDash val="solid"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marL="0" indent="0" algn="l" defTabSz="1042531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kumimoji="0" lang="ko-KR" altLang="en-US" sz="950" b="1" i="0" u="none" strike="noStrike" kern="1200" cap="none" spc="0" normalizeH="0" baseline="0" dirty="0">
                  <a:solidFill>
                    <a:srgbClr val="FFFFFF"/>
                  </a:solidFill>
                  <a:latin typeface="맑은 고딕"/>
                  <a:cs typeface="맑은 고딕"/>
                </a:rPr>
                <a:t>     </a:t>
              </a:r>
              <a:r>
                <a:rPr kumimoji="0" lang="en-US" altLang="ko-KR" sz="950" b="1" i="0" u="none" strike="noStrike" kern="1200" cap="none" spc="0" normalizeH="0" baseline="0" dirty="0">
                  <a:solidFill>
                    <a:srgbClr val="FFFFFF"/>
                  </a:solidFill>
                  <a:latin typeface="맑은 고딕"/>
                  <a:cs typeface="맑은 고딕"/>
                </a:rPr>
                <a:t>‘</a:t>
              </a:r>
              <a:r>
                <a:rPr kumimoji="0" lang="ko-KR" altLang="en-US" sz="950" b="1" i="0" u="none" strike="noStrike" kern="1200" cap="none" spc="0" normalizeH="0" baseline="0" dirty="0">
                  <a:solidFill>
                    <a:srgbClr val="FFFFFF"/>
                  </a:solidFill>
                  <a:latin typeface="맑은 고딕"/>
                  <a:cs typeface="맑은 고딕"/>
                </a:rPr>
                <a:t>피자데이</a:t>
              </a:r>
              <a:r>
                <a:rPr kumimoji="0" lang="en-US" altLang="ko-KR" sz="950" b="1" i="0" u="none" strike="noStrike" kern="1200" cap="none" spc="0" normalizeH="0" baseline="0" dirty="0">
                  <a:solidFill>
                    <a:srgbClr val="FFFFFF"/>
                  </a:solidFill>
                  <a:latin typeface="맑은 고딕"/>
                  <a:cs typeface="맑은 고딕"/>
                </a:rPr>
                <a:t>’</a:t>
              </a:r>
            </a:p>
          </p:txBody>
        </p:sp>
        <p:sp>
          <p:nvSpPr>
            <p:cNvPr id="18" name="Rectangle 9"/>
            <p:cNvSpPr/>
            <p:nvPr/>
          </p:nvSpPr>
          <p:spPr>
            <a:xfrm>
              <a:off x="4817638" y="3595205"/>
              <a:ext cx="1332148" cy="1802719"/>
            </a:xfrm>
            <a:prstGeom prst="rect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</a:ln>
          </p:spPr>
          <p:txBody>
            <a:bodyPr vert="horz" wrap="none" lIns="0" tIns="0" rIns="0" bIns="0" anchor="t" anchorCtr="0">
              <a:noAutofit/>
            </a:bodyPr>
            <a:lstStyle/>
            <a:p>
              <a:pPr marL="0" indent="0" algn="ctr" defTabSz="1042531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en-US" sz="950" b="0" i="0" u="none" strike="noStrike" kern="1200" cap="none" spc="0" normalizeH="0" baseline="0" dirty="0">
                <a:solidFill>
                  <a:srgbClr val="FFFFFF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19" name="말풍선: 타원형 18"/>
            <p:cNvSpPr/>
            <p:nvPr/>
          </p:nvSpPr>
          <p:spPr>
            <a:xfrm>
              <a:off x="5824916" y="3485476"/>
              <a:ext cx="499869" cy="320360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00B050"/>
            </a:solidFill>
            <a:ln w="38100" cap="flat" cmpd="sng" algn="ctr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marL="0" indent="0" algn="ctr" defTabSz="1042531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950" b="0" i="0" u="none" strike="noStrike" kern="1200" cap="none" spc="0" normalizeH="0" baseline="0" dirty="0">
                <a:solidFill>
                  <a:srgbClr val="FFFFFF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pic>
          <p:nvPicPr>
            <p:cNvPr id="20" name="그림 100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92479" y="3488835"/>
              <a:ext cx="477102" cy="331791"/>
            </a:xfrm>
            <a:prstGeom prst="rect">
              <a:avLst/>
            </a:prstGeom>
            <a:ln w="88900" cap="sq">
              <a:noFill/>
              <a:miter/>
            </a:ln>
            <a:effectLst>
              <a:outerShdw blurRad="127000" dist="127000" dir="2700000" algn="tr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21" name="TextBox 40"/>
          <p:cNvSpPr txBox="1"/>
          <p:nvPr/>
        </p:nvSpPr>
        <p:spPr>
          <a:xfrm>
            <a:off x="6441057" y="1043533"/>
            <a:ext cx="1281114" cy="22080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10426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ko-KR" altLang="en-US" sz="900" b="1" dirty="0" smtClean="0">
                <a:solidFill>
                  <a:srgbClr val="FFFFFF"/>
                </a:solidFill>
                <a:latin typeface="나눔고딕"/>
                <a:ea typeface="나눔고딕"/>
              </a:rPr>
              <a:t>아메리칸</a:t>
            </a:r>
            <a:r>
              <a:rPr lang="en-US" altLang="ko-KR" sz="900" b="1" dirty="0" smtClean="0">
                <a:solidFill>
                  <a:srgbClr val="FFFFFF"/>
                </a:solidFill>
                <a:latin typeface="나눔고딕"/>
                <a:ea typeface="나눔고딕"/>
              </a:rPr>
              <a:t>st</a:t>
            </a:r>
            <a:r>
              <a:rPr lang="ko-KR" altLang="en-US" sz="900" b="1" dirty="0" smtClean="0">
                <a:solidFill>
                  <a:srgbClr val="FFFFFF"/>
                </a:solidFill>
                <a:latin typeface="나눔고딕"/>
                <a:ea typeface="나눔고딕"/>
              </a:rPr>
              <a:t> 조식뷔페</a:t>
            </a:r>
            <a:endParaRPr kumimoji="0" lang="en-US" altLang="ko-KR" sz="900" b="1" i="0" u="none" strike="noStrike" kern="1200" cap="none" spc="0" normalizeH="0" baseline="0" dirty="0">
              <a:solidFill>
                <a:srgbClr val="FFFFFF"/>
              </a:solidFill>
              <a:latin typeface="나눔고딕"/>
              <a:ea typeface="나눔고딕"/>
            </a:endParaRPr>
          </a:p>
        </p:txBody>
      </p:sp>
      <p:sp>
        <p:nvSpPr>
          <p:cNvPr id="23" name="Rectangle 9"/>
          <p:cNvSpPr/>
          <p:nvPr/>
        </p:nvSpPr>
        <p:spPr>
          <a:xfrm>
            <a:off x="6441057" y="1068976"/>
            <a:ext cx="1281113" cy="250414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</p:spPr>
        <p:txBody>
          <a:bodyPr vert="horz" wrap="none" lIns="0" tIns="0" rIns="0" bIns="0" anchor="t">
            <a:noAutofit/>
          </a:bodyPr>
          <a:lstStyle/>
          <a:p>
            <a:pPr marL="0" indent="0" algn="ctr" defTabSz="10426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kumimoji="0" lang="ko-KR" altLang="en-US" sz="2100" b="0" i="0" u="none" strike="noStrike" kern="1200" cap="none" spc="0" normalizeH="0" baseline="0" dirty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2060" name="그림 205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614314" y="3395909"/>
            <a:ext cx="412519" cy="2556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756542"/>
              </p:ext>
            </p:extLst>
          </p:nvPr>
        </p:nvGraphicFramePr>
        <p:xfrm>
          <a:off x="233045" y="755650"/>
          <a:ext cx="10241915" cy="6350915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633095"/>
                <a:gridCol w="1371600"/>
                <a:gridCol w="1371600"/>
                <a:gridCol w="1369695"/>
                <a:gridCol w="1381124"/>
                <a:gridCol w="1371600"/>
                <a:gridCol w="1371601"/>
                <a:gridCol w="1371600"/>
              </a:tblGrid>
              <a:tr h="273030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구분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17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월요일 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18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화요일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9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9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9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19</a:t>
                      </a:r>
                      <a:r>
                        <a:rPr lang="ko-KR" altLang="en-US" sz="9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수요일</a:t>
                      </a:r>
                      <a:r>
                        <a:rPr lang="en-US" altLang="ko-KR" sz="9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-</a:t>
                      </a:r>
                      <a:r>
                        <a:rPr lang="ko-KR" altLang="en-US" sz="8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석가탄신일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20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목요일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21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금요일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22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토요일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23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일요일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087350">
                <a:tc rowSpan="3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정성이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가득한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조식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백미밥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아욱수제비국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돈육단호박장조림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명엽채고추장볶음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치커리무침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보리밥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들깨무채국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임연수어구이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미트볼데리야키조림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새우젓호박볶음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흑미밥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콩가루배추된장국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훈제오리볶음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우엉땅콩조림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열무나물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현미밥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나주곰탕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오징어초무침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연근조림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양념고추지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귀리밥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물만두국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돈육메추리알조림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올방개묵김가루무침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시금치고추장나물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흑미밥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설렁탕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소면사리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해물동그랑떙전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부추양파무침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무말랭이지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백미밥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돈육짜글이찌개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베이컨스크램블에그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고구마순나물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오이생채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계란죽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야채스프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감자스프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소고기죽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크림스프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시금치스프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야채죽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옥수수스프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녹두죽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크림스프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단호박죽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양송이스프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035933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브라운브래드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버터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스페셜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K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통귀리그래놀라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baseline="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유기농사과주스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아몬드후레이크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쿠앤크첵스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모둠과일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치아바타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발사믹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D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우리쌀프레이크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후르트링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석류푸딩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ko-KR" altLang="en-US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호밀식빵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콘푸로스트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현미그래놀라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모둠과일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호두시나몬스콘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오곡푸레이크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코코팝스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요거얌얌플레인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플레인베이글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치즈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콘앤스위트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오곡초코첵스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모둠과일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스페셜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K</a:t>
                      </a: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허니오즈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트로피칼블러썸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514040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건강을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생각한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중식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Ca</a:t>
                      </a: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현미밥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소고기배추된장국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묵은지찜닭</a:t>
                      </a:r>
                      <a:r>
                        <a:rPr lang="en-US" altLang="ko-KR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&amp;</a:t>
                      </a: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당면사리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콘치즈계란찜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상추겉절이</a:t>
                      </a:r>
                      <a:endParaRPr lang="ko-KR" altLang="en-US" sz="950" b="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깍두기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과일</a:t>
                      </a:r>
                      <a:r>
                        <a:rPr lang="en-US" altLang="ko-KR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키위</a:t>
                      </a:r>
                      <a:r>
                        <a:rPr lang="en-US" altLang="ko-KR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lang="en-US" altLang="ko-KR" sz="950" b="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Ca</a:t>
                      </a: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귀리밥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순두부국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돈육숙주볶음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치즈소떡소떡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브로콜리</a:t>
                      </a:r>
                      <a:r>
                        <a:rPr lang="en-US" altLang="ko-KR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&amp;</a:t>
                      </a:r>
                      <a:r>
                        <a:rPr lang="ko-KR" altLang="en-US" sz="950" b="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초고추장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추억의도시락비빔밥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온육수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회오리감자튀김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꽃맛살샐러드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볶음김치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과일</a:t>
                      </a:r>
                      <a:r>
                        <a:rPr lang="en-US" altLang="ko-KR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파인애플</a:t>
                      </a:r>
                      <a:r>
                        <a:rPr lang="en-US" altLang="ko-KR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치킨크림파스타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얼큰김치국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갈릭빅바게트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추가밥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김가루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생오이피클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음료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리치에이드</a:t>
                      </a:r>
                      <a:r>
                        <a:rPr lang="en-US" altLang="ko-KR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수수밥</a:t>
                      </a: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육개장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삼치마요된장구이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간장어묵볶음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오이고추쌈장무침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청포도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짬짜면</a:t>
                      </a:r>
                      <a:endParaRPr lang="en-US" altLang="ko-KR" sz="950" b="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추가밥</a:t>
                      </a:r>
                      <a:endParaRPr lang="en-US" altLang="ko-KR" sz="950" b="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레몬유린기</a:t>
                      </a:r>
                      <a:endParaRPr lang="en-US" altLang="ko-KR" sz="950" b="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청경채나물</a:t>
                      </a:r>
                      <a:endParaRPr lang="en-US" altLang="ko-KR" sz="950" b="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단무지</a:t>
                      </a:r>
                      <a:endParaRPr lang="en-US" altLang="ko-KR" sz="950" b="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포기김치</a:t>
                      </a:r>
                      <a:endParaRPr lang="en-US" altLang="ko-KR" sz="950" b="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후식</a:t>
                      </a:r>
                      <a:r>
                        <a:rPr lang="en-US" altLang="ko-KR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연유꽃빵</a:t>
                      </a:r>
                      <a:r>
                        <a:rPr lang="en-US" altLang="ko-KR" sz="950" b="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보리밥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콩나물국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청양풍불고기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두부구이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양념장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무쌈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과일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오렌지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208304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248057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행복을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주는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돈코츠라멘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추가밥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오코노미야끼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그린샐러드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스틱단무지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 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수제깨찰호떡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ko-KR" altLang="en-US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비비고떡갈비비빔밥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팽이우동국물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비비고만두찜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도토리묵무침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열무김치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쁘티첼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차조밥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매운버섯국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닭고구마조림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녹두전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쥐어채볶음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baseline="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당근사과플리또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백미밥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시래기국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제육깻잎볶음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총알새송이조림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양배추쌈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쌈장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얼갈이겉절이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수제슈크림파이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스팸김치볶음밥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유부장국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치킨커틀릿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계란후라이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+mn-cs"/>
                        </a:rPr>
                        <a:t>마늘종지무침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음료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소다에이드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버섯콩나물밥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양념장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근대된장국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갈치구이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맛살야채볶음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브로콜리참깨소스무침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수제꽈배기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오므라이스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왕새우튀김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미역미소시루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쑥갓무침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비피더스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61499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523113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　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* 식단은 물품사정 및 기타 요인에 따라 변경될 수 있습니다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</a:p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*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특정 식품에 알러지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(Allergy)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있는 분들께서는 메뉴표를 보시고 영양연구실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(070-5210-6616)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로 문의하여 주시길 바랍니다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ko-KR" altLang="en-US" sz="800" b="0" i="0" strike="noStrike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395470" y="146685"/>
            <a:ext cx="1905635" cy="29400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13910" y="428625"/>
            <a:ext cx="1392555" cy="293370"/>
          </a:xfrm>
          <a:prstGeom prst="rect">
            <a:avLst/>
          </a:prstGeom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2021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년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5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월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3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주</a:t>
            </a:r>
          </a:p>
        </p:txBody>
      </p:sp>
      <p:grpSp>
        <p:nvGrpSpPr>
          <p:cNvPr id="3081" name="그룹 18"/>
          <p:cNvGrpSpPr/>
          <p:nvPr/>
        </p:nvGrpSpPr>
        <p:grpSpPr>
          <a:xfrm>
            <a:off x="4985491" y="3290980"/>
            <a:ext cx="1548172" cy="1785001"/>
            <a:chOff x="4929160" y="4930057"/>
            <a:chExt cx="1548172" cy="1596970"/>
          </a:xfrm>
        </p:grpSpPr>
        <p:sp>
          <p:nvSpPr>
            <p:cNvPr id="3082" name="Rectangle 9"/>
            <p:cNvSpPr/>
            <p:nvPr/>
          </p:nvSpPr>
          <p:spPr>
            <a:xfrm>
              <a:off x="4929160" y="4993924"/>
              <a:ext cx="1352850" cy="1533103"/>
            </a:xfrm>
            <a:prstGeom prst="rect">
              <a:avLst/>
            </a:prstGeom>
            <a:noFill/>
            <a:ln w="28575" cap="flat" cmpd="sng" algn="ctr">
              <a:solidFill>
                <a:srgbClr val="DF9ACA">
                  <a:alpha val="100000"/>
                </a:srgbClr>
              </a:solidFill>
              <a:prstDash val="solid"/>
            </a:ln>
          </p:spPr>
          <p:txBody>
            <a:bodyPr vert="horz" wrap="none" lIns="0" tIns="0" rIns="0" bIns="0" anchor="t">
              <a:noAutofit/>
            </a:bodyPr>
            <a:lstStyle/>
            <a:p>
              <a:pPr marL="0" indent="0" algn="ctr" defTabSz="104267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kumimoji="0" lang="ko-KR" altLang="en-US" sz="2100" b="0" i="0" u="none" strike="noStrike" kern="1200" cap="none" spc="0" normalizeH="0" baseline="0" dirty="0">
                <a:solidFill>
                  <a:srgbClr val="FFFFFF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grpSp>
          <p:nvGrpSpPr>
            <p:cNvPr id="3083" name="그룹 20"/>
            <p:cNvGrpSpPr/>
            <p:nvPr/>
          </p:nvGrpSpPr>
          <p:grpSpPr>
            <a:xfrm>
              <a:off x="4929160" y="4930057"/>
              <a:ext cx="1548172" cy="351899"/>
              <a:chOff x="2184829" y="3202018"/>
              <a:chExt cx="1583260" cy="351899"/>
            </a:xfrm>
            <a:solidFill>
              <a:srgbClr val="6F8938">
                <a:alpha val="100000"/>
              </a:srgbClr>
            </a:solidFill>
          </p:grpSpPr>
          <p:sp>
            <p:nvSpPr>
              <p:cNvPr id="3084" name="TextBox 40"/>
              <p:cNvSpPr txBox="1"/>
              <p:nvPr/>
            </p:nvSpPr>
            <p:spPr>
              <a:xfrm>
                <a:off x="2184829" y="3260158"/>
                <a:ext cx="1462611" cy="204502"/>
              </a:xfrm>
              <a:prstGeom prst="rect">
                <a:avLst/>
              </a:prstGeom>
              <a:solidFill>
                <a:srgbClr val="DF9ACA">
                  <a:alpha val="100000"/>
                </a:srgbClr>
              </a:solidFill>
              <a:ln>
                <a:solidFill>
                  <a:srgbClr val="DF9ACA">
                    <a:alpha val="100000"/>
                  </a:srgbClr>
                </a:solidFill>
              </a:ln>
            </p:spPr>
            <p:txBody>
              <a:bodyPr vert="horz" wrap="square" lIns="91440" tIns="45720" rIns="91440" bIns="45720" anchor="t">
                <a:noAutofit/>
              </a:bodyPr>
              <a:lstStyle/>
              <a:p>
                <a:pPr marL="0" indent="0" algn="l" defTabSz="104267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r>
                  <a:rPr kumimoji="0" lang="en-US" altLang="ko-KR" sz="950" b="1" i="0" u="none" strike="noStrike" kern="1200" cap="none" spc="0" normalizeH="0" baseline="0" dirty="0">
                    <a:solidFill>
                      <a:srgbClr val="FFFFFF"/>
                    </a:solidFill>
                    <a:latin typeface="나눔고딕"/>
                    <a:ea typeface="나눔고딕"/>
                  </a:rPr>
                  <a:t>    ‘</a:t>
                </a:r>
                <a:r>
                  <a:rPr kumimoji="0" lang="ko-KR" altLang="en-US" sz="950" b="1" i="0" u="none" strike="noStrike" kern="1200" cap="none" spc="0" normalizeH="0" baseline="0" dirty="0">
                    <a:solidFill>
                      <a:srgbClr val="FFFFFF"/>
                    </a:solidFill>
                    <a:latin typeface="나눔고딕"/>
                    <a:ea typeface="나눔고딕"/>
                  </a:rPr>
                  <a:t>양식의 날</a:t>
                </a:r>
                <a:r>
                  <a:rPr kumimoji="0" lang="en-US" altLang="ko-KR" sz="950" b="1" i="0" u="none" strike="noStrike" kern="1200" cap="none" spc="0" normalizeH="0" baseline="0" dirty="0">
                    <a:solidFill>
                      <a:srgbClr val="FFFFFF"/>
                    </a:solidFill>
                    <a:latin typeface="나눔고딕"/>
                    <a:ea typeface="나눔고딕"/>
                  </a:rPr>
                  <a:t>’</a:t>
                </a:r>
              </a:p>
            </p:txBody>
          </p:sp>
          <p:sp>
            <p:nvSpPr>
              <p:cNvPr id="3085" name="말풍선: 타원형 18"/>
              <p:cNvSpPr/>
              <p:nvPr/>
            </p:nvSpPr>
            <p:spPr>
              <a:xfrm>
                <a:off x="3222063" y="3202018"/>
                <a:ext cx="546026" cy="351899"/>
              </a:xfrm>
              <a:prstGeom prst="wedgeEllipseCallout">
                <a:avLst>
                  <a:gd name="adj1" fmla="val 243"/>
                  <a:gd name="adj2" fmla="val 62500"/>
                </a:avLst>
              </a:prstGeom>
              <a:solidFill>
                <a:srgbClr val="DF9ACA">
                  <a:alpha val="100000"/>
                </a:srgbClr>
              </a:solidFill>
              <a:ln w="38100" cap="flat" cmpd="sng" algn="ctr">
                <a:solidFill>
                  <a:srgbClr val="FFFFFF">
                    <a:alpha val="100000"/>
                  </a:srgbClr>
                </a:solidFill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indent="0" algn="ctr" defTabSz="104267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endParaRPr kumimoji="0" lang="ko-KR" altLang="en-US" sz="2100" b="0" i="0" u="none" strike="noStrike" kern="1200" cap="none" spc="0" normalizeH="0" baseline="0" dirty="0">
                  <a:solidFill>
                    <a:srgbClr val="FFFFFF"/>
                  </a:solidFill>
                  <a:latin typeface="나눔고딕"/>
                  <a:ea typeface="나눔고딕"/>
                </a:endParaRPr>
              </a:p>
            </p:txBody>
          </p:sp>
        </p:grpSp>
      </p:grpSp>
      <p:pic>
        <p:nvPicPr>
          <p:cNvPr id="3086" name="Picture 2" descr="접시에 포크와 스파게티의 벡터 일러스트 레이션 로열티 무료 사진, 그림, 이미지 그리고 스톡포토그래피. Image 73522378.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988481" y="3059757"/>
            <a:ext cx="580155" cy="580155"/>
          </a:xfrm>
          <a:prstGeom prst="rect">
            <a:avLst/>
          </a:prstGeom>
          <a:noFill/>
          <a:ln/>
        </p:spPr>
      </p:pic>
      <p:sp>
        <p:nvSpPr>
          <p:cNvPr id="12" name="Rectangle 9"/>
          <p:cNvSpPr/>
          <p:nvPr/>
        </p:nvSpPr>
        <p:spPr>
          <a:xfrm>
            <a:off x="2264864" y="5256001"/>
            <a:ext cx="1337548" cy="1345897"/>
          </a:xfrm>
          <a:prstGeom prst="rect">
            <a:avLst/>
          </a:prstGeom>
          <a:noFill/>
          <a:ln w="28575" cap="flat" cmpd="sng" algn="ctr">
            <a:solidFill>
              <a:srgbClr val="FF2525"/>
            </a:solidFill>
            <a:prstDash val="solid"/>
          </a:ln>
        </p:spPr>
        <p:txBody>
          <a:bodyPr vert="horz" wrap="none" lIns="0" tIns="0" rIns="0" bIns="0" anchor="t">
            <a:noAutofit/>
          </a:bodyPr>
          <a:lstStyle/>
          <a:p>
            <a:pPr marL="0" indent="0" algn="ctr" defTabSz="10426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kumimoji="0" lang="ko-KR" altLang="en-US" sz="2100" b="0" i="0" u="none" strike="noStrike" kern="1200" cap="none" spc="0" normalizeH="0" baseline="0" dirty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3" name="TextBox 40"/>
          <p:cNvSpPr txBox="1"/>
          <p:nvPr/>
        </p:nvSpPr>
        <p:spPr>
          <a:xfrm>
            <a:off x="2249562" y="5092864"/>
            <a:ext cx="1352850" cy="19914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vert="horz" wrap="square" lIns="91440" tIns="45720" rIns="91440" bIns="45720" anchor="t">
            <a:noAutofit/>
          </a:bodyPr>
          <a:lstStyle/>
          <a:p>
            <a:pPr defTabSz="1042670">
              <a:defRPr sz="1800"/>
            </a:pPr>
            <a:r>
              <a:rPr lang="ko-KR" altLang="en-US" sz="950" b="1" dirty="0" smtClean="0">
                <a:solidFill>
                  <a:srgbClr val="FFFFFF"/>
                </a:solidFill>
                <a:cs typeface="맑은 고딕"/>
              </a:rPr>
              <a:t>     </a:t>
            </a:r>
            <a:r>
              <a:rPr lang="en-US" altLang="ko-KR" sz="950" b="1" dirty="0" smtClean="0">
                <a:solidFill>
                  <a:srgbClr val="FFFFFF"/>
                </a:solidFill>
                <a:cs typeface="맑은 고딕"/>
              </a:rPr>
              <a:t>‘CJ</a:t>
            </a:r>
            <a:r>
              <a:rPr lang="ko-KR" altLang="en-US" sz="950" b="1" dirty="0" smtClean="0">
                <a:solidFill>
                  <a:srgbClr val="FFFFFF"/>
                </a:solidFill>
                <a:cs typeface="맑은 고딕"/>
              </a:rPr>
              <a:t>데이</a:t>
            </a:r>
            <a:r>
              <a:rPr lang="en-US" altLang="ko-KR" sz="950" b="1" dirty="0">
                <a:solidFill>
                  <a:srgbClr val="FFFFFF"/>
                </a:solidFill>
                <a:cs typeface="맑은 고딕"/>
              </a:rPr>
              <a:t>’</a:t>
            </a:r>
            <a:endParaRPr kumimoji="0" lang="en-US" altLang="ko-KR" sz="950" b="1" i="0" u="none" strike="noStrike" kern="1200" cap="none" spc="0" normalizeH="0" baseline="0" dirty="0">
              <a:latin typeface="나눔고딕"/>
              <a:ea typeface="나눔고딕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759" y="4856736"/>
            <a:ext cx="533927" cy="4215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233045" y="755650"/>
          <a:ext cx="10229851" cy="6694302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633095"/>
                <a:gridCol w="1371600"/>
                <a:gridCol w="1371600"/>
                <a:gridCol w="1371600"/>
                <a:gridCol w="1371600"/>
                <a:gridCol w="1369696"/>
                <a:gridCol w="1370330"/>
                <a:gridCol w="1370330"/>
              </a:tblGrid>
              <a:tr h="294640"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구분</a:t>
                      </a:r>
                      <a:endParaRPr lang="ko-KR" altLang="en-US" sz="1000" b="1" i="0" strike="noStrike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24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월요일 </a:t>
                      </a:r>
                      <a:endParaRPr lang="ko-KR" altLang="en-US" sz="1000" b="1" i="0" strike="noStrike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25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화요일</a:t>
                      </a:r>
                      <a:endParaRPr lang="en-US" altLang="ko-KR" sz="1000" b="1" i="0" strike="noStrike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26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수요일</a:t>
                      </a:r>
                      <a:endParaRPr lang="ko-KR" altLang="en-US" sz="1000" b="1" i="0" strike="noStrike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27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목요일</a:t>
                      </a:r>
                      <a:endParaRPr lang="ko-KR" altLang="en-US" sz="1000" b="1" i="0" strike="noStrike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9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9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9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28</a:t>
                      </a:r>
                      <a:r>
                        <a:rPr lang="ko-KR" altLang="en-US" sz="9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금요일</a:t>
                      </a:r>
                      <a:r>
                        <a:rPr lang="en-US" altLang="ko-KR" sz="9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-</a:t>
                      </a:r>
                      <a:r>
                        <a:rPr lang="ko-KR" altLang="en-US" sz="9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전체귀가</a:t>
                      </a:r>
                      <a:endParaRPr lang="ko-KR" altLang="en-US" sz="900" b="1" i="0" strike="noStrike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29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토요일</a:t>
                      </a:r>
                      <a:endParaRPr lang="ko-KR" altLang="en-US" sz="1000" b="1" i="0" strike="noStrike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30</a:t>
                      </a:r>
                      <a:r>
                        <a:rPr lang="ko-KR" altLang="en-US" sz="1000" b="1" i="0" strike="noStrike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일요일</a:t>
                      </a:r>
                      <a:endParaRPr lang="ko-KR" altLang="en-US" sz="1000" b="1" i="0" strike="noStrike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002030">
                <a:tc rowSpan="3"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5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정성이</a:t>
                      </a:r>
                      <a:endParaRPr lang="ko-KR" altLang="en-US" sz="95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5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가득한</a:t>
                      </a:r>
                      <a:endParaRPr lang="ko-KR" altLang="en-US" sz="95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5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조식</a:t>
                      </a:r>
                      <a:endParaRPr lang="ko-KR" altLang="en-US" sz="95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동태매운탕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비엔나볶음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꺳잎순나물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무말랭이무침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텐더치킨클럽샌드위치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해시포테이토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계란후라이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새우젓호박국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돈육바베큐조림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클로렐라묵무침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조미김구이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청국장찌개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코다리무조림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어묵피망볶음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오복지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백미밥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돼지국밥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네모두부적구이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총알새송이볶음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양념고추지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석박지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rowSpan="7" gridSpan="2">
                  <a:txBody>
                    <a:bodyPr vert="horz" lIns="0" tIns="0" rIns="0" bIns="0" anchor="t" anchorCtr="0"/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rowSpan="7" hMerge="1">
                  <a:txBody>
                    <a:bodyPr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94310">
                <a:tc v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어니언스프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닭죽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맑은장국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버섯죽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크림스프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야채스프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야채죽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소고기스프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992002">
                <a:tc v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크로와상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우리쌀링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크렌베리그래놀라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사과주스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추가밥</a:t>
                      </a:r>
                      <a:r>
                        <a:rPr lang="en-US" altLang="ko-KR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아몬드후레이크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오레오오즈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모둠과일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잡곡식빵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콘푸로스트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쿠앤크첵스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밀크플레인요플레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치아바타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발사믹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D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스페셜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K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통귀리그래놀라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딸기푸딩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식빵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후르츠무슬리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모둠과일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p>
                      <a:pPr marL="0" marR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511935">
                <a:tc rowSpan="2"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건강을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생각한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중식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Ca</a:t>
                      </a: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현미차조밥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소고기탕국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피칸테닭살오븐구이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고구마맛탕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참나물오렌지무침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깍두기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귀리밥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파계란국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콩불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맛살콘전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치커리유자청무침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과일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체리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김치볶음밥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우동국물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어니언크림치킨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발사믹샐러드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치킨무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과일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바나나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Ca</a:t>
                      </a: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잡곡밥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백짬뽕국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마파두부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고추잡채</a:t>
                      </a:r>
                      <a:r>
                        <a:rPr lang="en-US" altLang="ko-KR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&amp;</a:t>
                      </a: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꽃빵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청경채무침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포기김치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고추참치마요덮밥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유부장국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감자고로케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우엉채볶음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백김치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자일로스딸기우유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224790">
                <a:tc v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en-US" altLang="ko-KR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539639">
                <a:tc rowSpan="2"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행복을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주는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석식</a:t>
                      </a:r>
                      <a:endParaRPr lang="ko-KR" altLang="en-US" sz="900" b="1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algn="ctr" defTabSz="1042670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1000"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algn="ctr" defTabSz="1042670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1000">
                          <a:latin typeface="나눔고딕"/>
                          <a:ea typeface="나눔고딕"/>
                          <a:cs typeface="맑은 고딕"/>
                        </a:rPr>
                        <a:t>타워함박스테이크</a:t>
                      </a:r>
                      <a:endParaRPr lang="ko-KR" altLang="en-US" sz="1000"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algn="ctr" defTabSz="1042670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1000">
                          <a:latin typeface="나눔고딕"/>
                          <a:ea typeface="나눔고딕"/>
                          <a:cs typeface="맑은 고딕"/>
                        </a:rPr>
                        <a:t>후리가케밥</a:t>
                      </a:r>
                      <a:endParaRPr lang="ko-KR" altLang="en-US" sz="1000"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algn="ctr" defTabSz="1042670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1000">
                          <a:latin typeface="나눔고딕"/>
                          <a:ea typeface="나눔고딕"/>
                          <a:cs typeface="맑은 고딕"/>
                        </a:rPr>
                        <a:t>단호박스프</a:t>
                      </a:r>
                      <a:endParaRPr lang="ko-KR" altLang="en-US" sz="1000"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algn="ctr" defTabSz="1042670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1000">
                          <a:latin typeface="나눔고딕"/>
                          <a:ea typeface="나눔고딕"/>
                          <a:cs typeface="맑은 고딕"/>
                        </a:rPr>
                        <a:t>펜네크림파스타</a:t>
                      </a:r>
                      <a:endParaRPr lang="ko-KR" altLang="en-US" sz="1000"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algn="ctr" defTabSz="1042670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1000">
                          <a:latin typeface="나눔고딕"/>
                          <a:ea typeface="나눔고딕"/>
                          <a:cs typeface="맑은 고딕"/>
                        </a:rPr>
                        <a:t>그린샐러드</a:t>
                      </a:r>
                      <a:endParaRPr lang="ko-KR" altLang="en-US" sz="1000"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algn="ctr" defTabSz="1042670">
                        <a:lnSpc>
                          <a:spcPct val="130000"/>
                        </a:lnSpc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1000">
                          <a:latin typeface="나눔고딕"/>
                          <a:ea typeface="나눔고딕"/>
                          <a:cs typeface="맑은 고딕"/>
                        </a:rPr>
                        <a:t>오이피클</a:t>
                      </a:r>
                      <a:endParaRPr lang="ko-KR" altLang="en-US" sz="1000"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과일</a:t>
                      </a:r>
                      <a:r>
                        <a:rPr lang="en-US" altLang="ko-KR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파인애플</a:t>
                      </a:r>
                      <a:r>
                        <a:rPr lang="en-US" altLang="ko-KR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폴더김밥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누들떡볶이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팽이장국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순대찜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시즈닝감자튀김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무비트피클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음료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플리또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Ca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차조밥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들깨미역국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버섯소불고기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부추전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양념오이지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포기김치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후식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수제파바게뜨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)</a:t>
                      </a:r>
                      <a:endParaRPr lang="en-US" altLang="ko-KR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짜치계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온육수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대왕유부초밥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b="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타코샐러드</a:t>
                      </a:r>
                      <a:endParaRPr lang="ko-KR" altLang="en-US" sz="950" b="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단무지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청포도</a:t>
                      </a:r>
                      <a:r>
                        <a:rPr lang="en-US" altLang="ko-KR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en-US" altLang="ko-KR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보리밥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육개장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생선까스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비빔쫄면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취나물무침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깍두기</a:t>
                      </a: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스넥</a:t>
                      </a:r>
                      <a:r>
                        <a:rPr lang="en-US" altLang="ko-KR" sz="950" kern="120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맑은 고딕"/>
                        </a:rPr>
                        <a:t>(</a:t>
                      </a:r>
                      <a:r>
                        <a:rPr lang="ko-KR" altLang="en-US" sz="950" b="0" kern="1200" baseline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쌀과자</a:t>
                      </a:r>
                      <a:r>
                        <a:rPr lang="en-US" altLang="ko-KR" sz="950" b="0" kern="1200" baseline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lang="en-US" altLang="ko-KR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197485">
                <a:tc v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marL="0" marR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</a:tr>
              <a:tr h="564515">
                <a:tc>
                  <a:txBody>
                    <a:bodyPr vert="horz" lIns="3810" tIns="3810" rIns="3810" bIns="0" anchor="ctr" anchorCtr="0"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1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알림</a:t>
                      </a: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　</a:t>
                      </a:r>
                      <a:endParaRPr lang="ko-KR" altLang="en-US" sz="800" b="0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 vert="horz" lIns="3810" tIns="3810" rIns="3810" bIns="0" anchor="ctr" anchorCtr="0"/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* 식단은 물품사정 및 기타 요인에 따라 변경될 수 있습니다</a:t>
                      </a: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en-US" altLang="ko-KR" sz="800" b="0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* </a:t>
                      </a: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특정 식품에 알러지</a:t>
                      </a: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(Allergy)</a:t>
                      </a: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</a:t>
                      </a: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</a:t>
                      </a: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있는 분들께서는 메뉴표를 보시고 영양연구실</a:t>
                      </a: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(070-5210-6616)</a:t>
                      </a:r>
                      <a:r>
                        <a:rPr lang="ko-KR" altLang="en-US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로 문의하여 주시길 바랍니다</a:t>
                      </a:r>
                      <a:r>
                        <a:rPr lang="en-US" altLang="ko-KR" sz="800" b="0" i="0" strike="noStrike" kern="120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ko-KR" altLang="en-US" sz="800" b="0" i="0" strike="noStrike" kern="120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  <a:tc hMerge="1">
                  <a:txBody>
                    <a:bodyPr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 marL="91440" marR="91440"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395470" y="146685"/>
            <a:ext cx="1905635" cy="29400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13910" y="428625"/>
            <a:ext cx="1392555" cy="293370"/>
          </a:xfrm>
          <a:prstGeom prst="rect">
            <a:avLst/>
          </a:prstGeom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2021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년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5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월 </a:t>
            </a:r>
            <a:r>
              <a:rPr lang="en-US" altLang="ko-KR" sz="1400" b="1">
                <a:solidFill>
                  <a:srgbClr val="45403f"/>
                </a:solidFill>
                <a:latin typeface="나눔바른고딕"/>
                <a:ea typeface="나눔바른고딕"/>
              </a:rPr>
              <a:t>4</a:t>
            </a:r>
            <a:r>
              <a:rPr lang="ko-KR" altLang="en-US" sz="1400" b="1">
                <a:solidFill>
                  <a:srgbClr val="45403f"/>
                </a:solidFill>
                <a:latin typeface="나눔바른고딕"/>
                <a:ea typeface="나눔바른고딕"/>
              </a:rPr>
              <a:t>주</a:t>
            </a:r>
            <a:endParaRPr lang="ko-KR" altLang="en-US" sz="1400" b="1">
              <a:solidFill>
                <a:srgbClr val="45403f"/>
              </a:solidFill>
              <a:latin typeface="나눔바른고딕"/>
              <a:ea typeface="나눔바른고딕"/>
            </a:endParaRPr>
          </a:p>
        </p:txBody>
      </p:sp>
      <p:grpSp>
        <p:nvGrpSpPr>
          <p:cNvPr id="39" name="그룹 9"/>
          <p:cNvGrpSpPr/>
          <p:nvPr/>
        </p:nvGrpSpPr>
        <p:grpSpPr>
          <a:xfrm rot="0">
            <a:off x="3617714" y="3239777"/>
            <a:ext cx="1486213" cy="1848089"/>
            <a:chOff x="4835860" y="3485476"/>
            <a:chExt cx="1488925" cy="1662513"/>
          </a:xfrm>
        </p:grpSpPr>
        <p:sp>
          <p:nvSpPr>
            <p:cNvPr id="40" name="직사각형 12"/>
            <p:cNvSpPr/>
            <p:nvPr/>
          </p:nvSpPr>
          <p:spPr>
            <a:xfrm>
              <a:off x="4835860" y="3549257"/>
              <a:ext cx="1260140" cy="228600"/>
            </a:xfrm>
            <a:prstGeom prst="rect">
              <a:avLst/>
            </a:prstGeom>
            <a:solidFill>
              <a:srgbClr val="a5d07a">
                <a:alpha val="100000"/>
              </a:srgbClr>
            </a:solidFill>
            <a:ln w="25400" cap="flat" cmpd="sng" algn="ctr">
              <a:solidFill>
                <a:srgbClr val="a5d07a"/>
              </a:solidFill>
              <a:prstDash val="solid"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marL="0" indent="0" algn="l" defTabSz="1042531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kumimoji="0" lang="ko-KR" altLang="en-US" sz="950" b="1" i="0" u="none" strike="noStrike" kern="1200" cap="none" spc="0" normalizeH="0" baseline="0">
                  <a:solidFill>
                    <a:srgbClr val="ffffff"/>
                  </a:solidFill>
                  <a:latin typeface="맑은 고딕"/>
                  <a:cs typeface="맑은 고딕"/>
                </a:rPr>
                <a:t>    </a:t>
              </a:r>
              <a:r>
                <a:rPr kumimoji="0" lang="ko-KR" altLang="en-US" sz="950" b="1" i="0" u="none" strike="noStrike" kern="1200" cap="none" spc="0" normalizeH="0" baseline="0">
                  <a:solidFill>
                    <a:srgbClr val="ffffff"/>
                  </a:solidFill>
                  <a:latin typeface="나눔고딕"/>
                  <a:ea typeface="나눔고딕"/>
                </a:rPr>
                <a:t> </a:t>
              </a:r>
              <a:r>
                <a:rPr kumimoji="0" lang="en-US" altLang="ko-KR" sz="950" b="1" i="0" u="none" strike="noStrike" kern="1200" cap="none" spc="0" normalizeH="0" baseline="0">
                  <a:solidFill>
                    <a:srgbClr val="ffffff"/>
                  </a:solidFill>
                  <a:latin typeface="나눔고딕"/>
                  <a:ea typeface="나눔고딕"/>
                </a:rPr>
                <a:t>‘</a:t>
              </a:r>
              <a:r>
                <a:rPr kumimoji="0" lang="ko-KR" altLang="en-US" sz="950" b="1" i="0" u="none" strike="noStrike" kern="1200" cap="none" spc="0" normalizeH="0" baseline="0">
                  <a:solidFill>
                    <a:srgbClr val="ffffff"/>
                  </a:solidFill>
                  <a:latin typeface="나눔고딕"/>
                  <a:ea typeface="나눔고딕"/>
                </a:rPr>
                <a:t>치킨데이</a:t>
              </a:r>
              <a:r>
                <a:rPr kumimoji="0" lang="en-US" altLang="ko-KR" sz="950" b="1" i="0" u="none" strike="noStrike" kern="1200" cap="none" spc="0" normalizeH="0" baseline="0">
                  <a:solidFill>
                    <a:srgbClr val="ffffff"/>
                  </a:solidFill>
                  <a:latin typeface="나눔고딕"/>
                  <a:ea typeface="나눔고딕"/>
                </a:rPr>
                <a:t>’</a:t>
              </a:r>
              <a:endParaRPr kumimoji="0" lang="en-US" altLang="ko-KR" sz="950" b="1" i="0" u="none" strike="noStrike" kern="1200" cap="none" spc="0" normalizeH="0" baseline="0">
                <a:solidFill>
                  <a:srgbClr val="ffffff"/>
                </a:solidFill>
                <a:latin typeface="나눔고딕"/>
                <a:ea typeface="나눔고딕"/>
              </a:endParaRPr>
            </a:p>
          </p:txBody>
        </p:sp>
        <p:sp>
          <p:nvSpPr>
            <p:cNvPr id="41" name="Rectangle 9"/>
            <p:cNvSpPr/>
            <p:nvPr/>
          </p:nvSpPr>
          <p:spPr>
            <a:xfrm>
              <a:off x="4841056" y="3599817"/>
              <a:ext cx="1332148" cy="1548172"/>
            </a:xfrm>
            <a:prstGeom prst="rect">
              <a:avLst/>
            </a:prstGeom>
            <a:noFill/>
            <a:ln w="28575" cap="flat" cmpd="sng" algn="ctr">
              <a:solidFill>
                <a:srgbClr val="a5d07a">
                  <a:alpha val="100000"/>
                </a:srgbClr>
              </a:solidFill>
              <a:prstDash val="solid"/>
            </a:ln>
          </p:spPr>
          <p:txBody>
            <a:bodyPr vert="horz" wrap="none" lIns="0" tIns="0" rIns="0" bIns="0" anchor="t" anchorCtr="0">
              <a:noAutofit/>
            </a:bodyPr>
            <a:lstStyle/>
            <a:p>
              <a:pPr marL="0" indent="0" algn="ctr" defTabSz="1042531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en-US" sz="950" b="0" i="0" u="none" strike="noStrike" kern="1200" cap="none" spc="0" normalizeH="0" baseline="0">
                <a:solidFill>
                  <a:srgbClr val="ffffff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42" name="말풍선: 타원형 18"/>
            <p:cNvSpPr/>
            <p:nvPr/>
          </p:nvSpPr>
          <p:spPr>
            <a:xfrm>
              <a:off x="5824916" y="3485476"/>
              <a:ext cx="499869" cy="320360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d07a">
                <a:alpha val="100000"/>
              </a:srgbClr>
            </a:solidFill>
            <a:ln w="38100" cap="flat" cmpd="sng" algn="ctr">
              <a:solidFill>
                <a:schemeClr val="lt1">
                  <a:alpha val="100000"/>
                </a:schemeClr>
              </a:solidFill>
              <a:prstDash val="solid"/>
            </a:ln>
          </p:spPr>
          <p:txBody>
            <a:bodyPr vert="horz" wrap="square" lIns="91440" tIns="45720" rIns="91440" bIns="45720" anchor="ctr" anchorCtr="0">
              <a:noAutofit/>
            </a:bodyPr>
            <a:lstStyle/>
            <a:p>
              <a:pPr marL="0" indent="0" algn="ctr" defTabSz="1042531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950" b="0" i="0" u="none" strike="noStrike" kern="1200" cap="none" spc="0" normalizeH="0" baseline="0">
                <a:solidFill>
                  <a:srgbClr val="ffffff"/>
                </a:solidFill>
                <a:latin typeface="맑은 고딕"/>
                <a:ea typeface="맑은 고딕"/>
                <a:cs typeface="맑은 고딕"/>
              </a:endParaRPr>
            </a:p>
          </p:txBody>
        </p:sp>
      </p:grpSp>
      <p:grpSp>
        <p:nvGrpSpPr>
          <p:cNvPr id="43" name="그룹 32"/>
          <p:cNvGrpSpPr/>
          <p:nvPr/>
        </p:nvGrpSpPr>
        <p:grpSpPr>
          <a:xfrm rot="0">
            <a:off x="6348055" y="2915741"/>
            <a:ext cx="1561803" cy="2167152"/>
            <a:chOff x="3617749" y="3001799"/>
            <a:chExt cx="1561803" cy="2188057"/>
          </a:xfrm>
        </p:grpSpPr>
        <p:sp>
          <p:nvSpPr>
            <p:cNvPr id="44" name="Rectangle 36"/>
            <p:cNvSpPr/>
            <p:nvPr/>
          </p:nvSpPr>
          <p:spPr>
            <a:xfrm>
              <a:off x="3623310" y="3402130"/>
              <a:ext cx="1373505" cy="1787726"/>
            </a:xfrm>
            <a:prstGeom prst="rect">
              <a:avLst/>
            </a:prstGeom>
            <a:noFill/>
            <a:ln w="28575" cap="flat" cmpd="sng" algn="ctr">
              <a:solidFill>
                <a:srgbClr val="ff5200">
                  <a:alpha val="100000"/>
                </a:srgbClr>
              </a:solidFill>
              <a:prstDash val="solid"/>
            </a:ln>
          </p:spPr>
          <p:txBody>
            <a:bodyPr vert="horz" wrap="none" lIns="0" tIns="0" rIns="0" bIns="0" anchor="t">
              <a:noAutofit/>
            </a:bodyPr>
            <a:lstStyle/>
            <a:p>
              <a:pPr marL="0" indent="0" algn="ctr" defTabSz="104267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kumimoji="0" lang="ko-KR" altLang="en-US" sz="950" b="0" i="0" u="none" strike="noStrike" kern="1200" cap="none" spc="0" normalizeH="0" baseline="0">
                <a:solidFill>
                  <a:srgbClr val="ffffff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45" name="TextBox 35"/>
            <p:cNvSpPr txBox="1"/>
            <p:nvPr/>
          </p:nvSpPr>
          <p:spPr>
            <a:xfrm>
              <a:off x="3617749" y="3402129"/>
              <a:ext cx="1379066" cy="233045"/>
            </a:xfrm>
            <a:prstGeom prst="rect">
              <a:avLst/>
            </a:prstGeom>
            <a:solidFill>
              <a:srgbClr val="ff5200">
                <a:alpha val="100000"/>
              </a:srgbClr>
            </a:solidFill>
            <a:ln w="9525" cap="flat" cmpd="sng">
              <a:solidFill>
                <a:srgbClr val="ff5200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t">
              <a:noAutofit/>
            </a:bodyPr>
            <a:lstStyle/>
            <a:p>
              <a:pPr marL="0" indent="0" algn="ctr" defTabSz="104267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kumimoji="0" lang="en-US" altLang="ko-KR" sz="950" b="1" i="0" u="none" strike="noStrike" kern="1200" cap="none" spc="0" normalizeH="0" baseline="0">
                  <a:solidFill>
                    <a:srgbClr val="ffffff"/>
                  </a:solidFill>
                  <a:latin typeface="나눔고딕"/>
                  <a:ea typeface="나눔고딕"/>
                </a:rPr>
                <a:t>‘</a:t>
              </a:r>
              <a:r>
                <a:rPr kumimoji="0" lang="ko-KR" altLang="en-US" sz="950" b="1" i="0" u="none" strike="noStrike" kern="1200" cap="none" spc="0" normalizeH="0" baseline="0">
                  <a:solidFill>
                    <a:srgbClr val="ffffff"/>
                  </a:solidFill>
                  <a:latin typeface="나눔고딕"/>
                  <a:ea typeface="나눔고딕"/>
                </a:rPr>
                <a:t>잔반없는날</a:t>
              </a:r>
              <a:r>
                <a:rPr kumimoji="0" lang="en-US" altLang="ko-KR" sz="950" b="1" i="0" u="none" strike="noStrike" kern="1200" cap="none" spc="0" normalizeH="0" baseline="0">
                  <a:solidFill>
                    <a:srgbClr val="ffffff"/>
                  </a:solidFill>
                  <a:latin typeface="나눔고딕"/>
                  <a:ea typeface="나눔고딕"/>
                </a:rPr>
                <a:t>!’</a:t>
              </a:r>
              <a:endParaRPr kumimoji="0" lang="ko-KR" altLang="en-US" sz="950" b="1" i="0" u="none" strike="noStrike" kern="1200" cap="none" spc="0" normalizeH="0" baseline="0">
                <a:solidFill>
                  <a:srgbClr val="ffffff"/>
                </a:solidFill>
                <a:latin typeface="나눔고딕"/>
                <a:ea typeface="나눔고딕"/>
              </a:endParaRPr>
            </a:p>
          </p:txBody>
        </p:sp>
        <p:pic>
          <p:nvPicPr>
            <p:cNvPr id="46" name="그림 37"/>
            <p:cNvPicPr>
              <a:picLocks noChangeAspect="1"/>
            </p:cNvPicPr>
            <p:nvPr/>
          </p:nvPicPr>
          <p:blipFill rotWithShape="1">
            <a:blip r:embed="rId4"/>
            <a:srcRect l="24690" r="25480"/>
            <a:stretch>
              <a:fillRect/>
            </a:stretch>
          </p:blipFill>
          <p:spPr>
            <a:xfrm rot="180000">
              <a:off x="4716509" y="3001799"/>
              <a:ext cx="463043" cy="596986"/>
            </a:xfrm>
            <a:prstGeom prst="rect">
              <a:avLst/>
            </a:prstGeom>
            <a:noFill/>
          </p:spPr>
        </p:pic>
      </p:grpSp>
      <p:grpSp>
        <p:nvGrpSpPr>
          <p:cNvPr id="11" name="그룹 10"/>
          <p:cNvGrpSpPr/>
          <p:nvPr/>
        </p:nvGrpSpPr>
        <p:grpSpPr>
          <a:xfrm rot="0">
            <a:off x="4983526" y="4967969"/>
            <a:ext cx="1595522" cy="1890392"/>
            <a:chOff x="4985866" y="4914074"/>
            <a:chExt cx="1491466" cy="1706531"/>
          </a:xfrm>
        </p:grpSpPr>
        <p:sp>
          <p:nvSpPr>
            <p:cNvPr id="12" name="Rectangle 9"/>
            <p:cNvSpPr/>
            <p:nvPr/>
          </p:nvSpPr>
          <p:spPr>
            <a:xfrm>
              <a:off x="4985866" y="5022310"/>
              <a:ext cx="1296144" cy="1598295"/>
            </a:xfrm>
            <a:prstGeom prst="rect">
              <a:avLst/>
            </a:prstGeom>
            <a:noFill/>
            <a:ln w="28575" cap="flat" cmpd="sng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anchor="t">
              <a:noAutofit/>
            </a:bodyPr>
            <a:lstStyle/>
            <a:p>
              <a:pPr marL="0" indent="0" algn="ctr" defTabSz="104267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lang="ko-KR" altLang="en-US" sz="950">
                <a:latin typeface="맑은 고딕"/>
                <a:ea typeface="맑은 고딕"/>
                <a:cs typeface="+mn-cs"/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 rot="0">
              <a:off x="4985866" y="4914074"/>
              <a:ext cx="1491466" cy="351899"/>
              <a:chOff x="2242820" y="3186035"/>
              <a:chExt cx="1525269" cy="351899"/>
            </a:xfrm>
            <a:solidFill>
              <a:schemeClr val="accent3">
                <a:lumMod val="70000"/>
              </a:schemeClr>
            </a:solidFill>
          </p:grpSpPr>
          <p:sp>
            <p:nvSpPr>
              <p:cNvPr id="15" name="TextBox 40"/>
              <p:cNvSpPr txBox="1"/>
              <p:nvPr/>
            </p:nvSpPr>
            <p:spPr>
              <a:xfrm>
                <a:off x="2242820" y="3288748"/>
                <a:ext cx="1404620" cy="22316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anchor="t">
                <a:noAutofit/>
              </a:bodyPr>
              <a:lstStyle/>
              <a:p>
                <a:pPr marL="0" indent="0" defTabSz="104267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r>
                  <a:rPr lang="en-US" altLang="ko-KR" sz="950" b="1">
                    <a:solidFill>
                      <a:schemeClr val="bg1"/>
                    </a:solidFill>
                    <a:latin typeface="나눔고딕"/>
                    <a:ea typeface="나눔고딕"/>
                  </a:rPr>
                  <a:t>    ‘</a:t>
                </a:r>
                <a:r>
                  <a:rPr lang="ko-KR" altLang="en-US" sz="950" b="1">
                    <a:solidFill>
                      <a:schemeClr val="bg1"/>
                    </a:solidFill>
                    <a:latin typeface="나눔고딕"/>
                    <a:ea typeface="나눔고딕"/>
                  </a:rPr>
                  <a:t>라면데이</a:t>
                </a:r>
                <a:r>
                  <a:rPr lang="en-US" altLang="ko-KR" sz="950" b="1">
                    <a:solidFill>
                      <a:schemeClr val="bg1"/>
                    </a:solidFill>
                    <a:latin typeface="나눔고딕"/>
                    <a:ea typeface="나눔고딕"/>
                  </a:rPr>
                  <a:t>’</a:t>
                </a:r>
                <a:endParaRPr lang="ko-KR" altLang="en-US" sz="950" b="1">
                  <a:solidFill>
                    <a:schemeClr val="bg1"/>
                  </a:solidFill>
                  <a:latin typeface="나눔고딕"/>
                  <a:ea typeface="나눔고딕"/>
                  <a:cs typeface="맑은 고딕"/>
                </a:endParaRPr>
              </a:p>
            </p:txBody>
          </p:sp>
          <p:sp>
            <p:nvSpPr>
              <p:cNvPr id="16" name="말풍선: 타원형 18"/>
              <p:cNvSpPr/>
              <p:nvPr/>
            </p:nvSpPr>
            <p:spPr>
              <a:xfrm>
                <a:off x="3222063" y="3186035"/>
                <a:ext cx="546026" cy="351899"/>
              </a:xfrm>
              <a:prstGeom prst="wedgeEllipseCallout">
                <a:avLst>
                  <a:gd name="adj1" fmla="val 243"/>
                  <a:gd name="adj2" fmla="val 62500"/>
                </a:avLst>
              </a:prstGeom>
              <a:solidFill>
                <a:schemeClr val="accent6">
                  <a:lumMod val="75000"/>
                </a:schemeClr>
              </a:solidFill>
              <a:ln w="38100" cap="flat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anchor="ctr">
                <a:noAutofit/>
              </a:bodyPr>
              <a:lstStyle/>
              <a:p>
                <a:pPr marL="0" indent="0" algn="ctr" defTabSz="104267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endParaRPr lang="ko-KR" altLang="en-US" sz="950">
                  <a:latin typeface="나눔고딕"/>
                  <a:ea typeface="나눔고딕"/>
                </a:endParaRPr>
              </a:p>
            </p:txBody>
          </p:sp>
        </p:grpSp>
      </p:grpSp>
      <p:pic>
        <p:nvPicPr>
          <p:cNvPr id="47" name="그림 3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 rot="1674720">
            <a:off x="4536180" y="3048609"/>
            <a:ext cx="928219" cy="826060"/>
          </a:xfrm>
          <a:prstGeom prst="rect">
            <a:avLst/>
          </a:prstGeom>
        </p:spPr>
      </p:pic>
      <p:pic>
        <p:nvPicPr>
          <p:cNvPr id="48" name="그림 5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4528152" y="3081594"/>
            <a:ext cx="693151" cy="733838"/>
          </a:xfrm>
          <a:prstGeom prst="rect">
            <a:avLst/>
          </a:prstGeom>
        </p:spPr>
      </p:pic>
      <p:pic>
        <p:nvPicPr>
          <p:cNvPr id="21" name="그림 17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8697375" y="3483454"/>
            <a:ext cx="1075055" cy="1137920"/>
          </a:xfrm>
          <a:prstGeom prst="rect">
            <a:avLst/>
          </a:prstGeom>
        </p:spPr>
      </p:pic>
      <p:sp>
        <p:nvSpPr>
          <p:cNvPr id="26" name="TextBox 40"/>
          <p:cNvSpPr txBox="1"/>
          <p:nvPr/>
        </p:nvSpPr>
        <p:spPr>
          <a:xfrm>
            <a:off x="2213783" y="1008547"/>
            <a:ext cx="1398337" cy="21824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10426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ko-KR" altLang="en-US" sz="900" b="1">
                <a:solidFill>
                  <a:srgbClr val="ffffff"/>
                </a:solidFill>
                <a:latin typeface="나눔고딕"/>
                <a:ea typeface="나눔고딕"/>
              </a:rPr>
              <a:t>아메리칸</a:t>
            </a:r>
            <a:r>
              <a:rPr lang="en-US" altLang="ko-KR" sz="900" b="1">
                <a:solidFill>
                  <a:srgbClr val="ffffff"/>
                </a:solidFill>
                <a:latin typeface="나눔고딕"/>
                <a:ea typeface="나눔고딕"/>
              </a:rPr>
              <a:t>st</a:t>
            </a:r>
            <a:r>
              <a:rPr lang="ko-KR" altLang="en-US" sz="900" b="1">
                <a:solidFill>
                  <a:srgbClr val="ffffff"/>
                </a:solidFill>
                <a:latin typeface="나눔고딕"/>
                <a:ea typeface="나눔고딕"/>
              </a:rPr>
              <a:t> 조식뷔페</a:t>
            </a:r>
            <a:endParaRPr kumimoji="0" lang="en-US" altLang="ko-KR" sz="900" b="1" i="0" u="none" strike="noStrike" kern="1200" cap="none" spc="0" normalizeH="0" baseline="0">
              <a:solidFill>
                <a:srgbClr val="ffffff"/>
              </a:solidFill>
              <a:latin typeface="나눔고딕"/>
              <a:ea typeface="나눔고딕"/>
            </a:endParaRPr>
          </a:p>
        </p:txBody>
      </p:sp>
      <p:sp>
        <p:nvSpPr>
          <p:cNvPr id="27" name="Rectangle 9"/>
          <p:cNvSpPr/>
          <p:nvPr/>
        </p:nvSpPr>
        <p:spPr>
          <a:xfrm>
            <a:off x="2213558" y="1043748"/>
            <a:ext cx="1394554" cy="2325119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</p:spPr>
        <p:txBody>
          <a:bodyPr vert="horz" wrap="none" lIns="0" tIns="0" rIns="0" bIns="0" anchor="t">
            <a:noAutofit/>
          </a:bodyPr>
          <a:lstStyle/>
          <a:p>
            <a:pPr marL="0" indent="0" algn="ctr" defTabSz="10426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kumimoji="0" lang="ko-KR" altLang="en-US" sz="2100" b="0" i="0" u="none" strike="noStrike" kern="1200" cap="none" spc="0" normalizeH="0" baseline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5914787" y="4821367"/>
            <a:ext cx="772636" cy="563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8" name="그룹 18"/>
          <p:cNvGrpSpPr/>
          <p:nvPr/>
        </p:nvGrpSpPr>
        <p:grpSpPr>
          <a:xfrm rot="0">
            <a:off x="853638" y="4983169"/>
            <a:ext cx="1548172" cy="1875193"/>
            <a:chOff x="4929160" y="4930057"/>
            <a:chExt cx="1548172" cy="1677661"/>
          </a:xfrm>
        </p:grpSpPr>
        <p:sp>
          <p:nvSpPr>
            <p:cNvPr id="29" name="Rectangle 9"/>
            <p:cNvSpPr/>
            <p:nvPr/>
          </p:nvSpPr>
          <p:spPr>
            <a:xfrm>
              <a:off x="4929160" y="4993924"/>
              <a:ext cx="1352850" cy="1613794"/>
            </a:xfrm>
            <a:prstGeom prst="rect">
              <a:avLst/>
            </a:prstGeom>
            <a:noFill/>
            <a:ln w="28575" cap="flat" cmpd="sng" algn="ctr">
              <a:solidFill>
                <a:srgbClr val="df9aca">
                  <a:alpha val="100000"/>
                </a:srgbClr>
              </a:solidFill>
              <a:prstDash val="solid"/>
            </a:ln>
          </p:spPr>
          <p:txBody>
            <a:bodyPr vert="horz" wrap="none" lIns="0" tIns="0" rIns="0" bIns="0" anchor="t">
              <a:noAutofit/>
            </a:bodyPr>
            <a:lstStyle/>
            <a:p>
              <a:pPr marL="0" indent="0" algn="ctr" defTabSz="104267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kumimoji="0" lang="ko-KR" altLang="en-US" sz="2100" b="0" i="0" u="none" strike="noStrike" kern="1200" cap="none" spc="0" normalizeH="0" baseline="0">
                <a:solidFill>
                  <a:srgbClr val="ffffff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grpSp>
          <p:nvGrpSpPr>
            <p:cNvPr id="30" name="그룹 20"/>
            <p:cNvGrpSpPr/>
            <p:nvPr/>
          </p:nvGrpSpPr>
          <p:grpSpPr>
            <a:xfrm rot="0">
              <a:off x="4929160" y="4930057"/>
              <a:ext cx="1548172" cy="309363"/>
              <a:chOff x="2184829" y="3202018"/>
              <a:chExt cx="1583260" cy="309363"/>
            </a:xfrm>
            <a:solidFill>
              <a:srgbClr val="6f8938">
                <a:alpha val="100000"/>
              </a:srgbClr>
            </a:solidFill>
          </p:grpSpPr>
          <p:sp>
            <p:nvSpPr>
              <p:cNvPr id="31" name="TextBox 40"/>
              <p:cNvSpPr txBox="1"/>
              <p:nvPr/>
            </p:nvSpPr>
            <p:spPr>
              <a:xfrm>
                <a:off x="2184829" y="3260158"/>
                <a:ext cx="1462611" cy="204502"/>
              </a:xfrm>
              <a:prstGeom prst="rect">
                <a:avLst/>
              </a:prstGeom>
              <a:solidFill>
                <a:srgbClr val="df9aca">
                  <a:alpha val="100000"/>
                </a:srgbClr>
              </a:solidFill>
              <a:ln>
                <a:solidFill>
                  <a:srgbClr val="df9aca">
                    <a:alpha val="100000"/>
                  </a:srgbClr>
                </a:solidFill>
              </a:ln>
            </p:spPr>
            <p:txBody>
              <a:bodyPr vert="horz" wrap="square" lIns="91440" tIns="45720" rIns="91440" bIns="45720" anchor="t">
                <a:noAutofit/>
              </a:bodyPr>
              <a:lstStyle/>
              <a:p>
                <a:pPr marL="0" indent="0" algn="l" defTabSz="104267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r>
                  <a:rPr kumimoji="0" lang="en-US" altLang="ko-KR" sz="950" b="1" i="0" u="none" strike="noStrike" kern="1200" cap="none" spc="0" normalizeH="0" baseline="0">
                    <a:solidFill>
                      <a:srgbClr val="ffffff"/>
                    </a:solidFill>
                    <a:latin typeface="나눔고딕"/>
                    <a:ea typeface="나눔고딕"/>
                  </a:rPr>
                  <a:t>    ‘</a:t>
                </a:r>
                <a:r>
                  <a:rPr kumimoji="0" lang="ko-KR" altLang="en-US" sz="950" b="1" i="0" u="none" strike="noStrike" kern="1200" cap="none" spc="0" normalizeH="0" baseline="0">
                    <a:solidFill>
                      <a:srgbClr val="ffffff"/>
                    </a:solidFill>
                    <a:latin typeface="나눔고딕"/>
                    <a:ea typeface="나눔고딕"/>
                  </a:rPr>
                  <a:t>양식의 날</a:t>
                </a:r>
                <a:r>
                  <a:rPr kumimoji="0" lang="en-US" altLang="ko-KR" sz="950" b="1" i="0" u="none" strike="noStrike" kern="1200" cap="none" spc="0" normalizeH="0" baseline="0">
                    <a:solidFill>
                      <a:srgbClr val="ffffff"/>
                    </a:solidFill>
                    <a:latin typeface="나눔고딕"/>
                    <a:ea typeface="나눔고딕"/>
                  </a:rPr>
                  <a:t>’</a:t>
                </a:r>
                <a:endParaRPr kumimoji="0" lang="en-US" altLang="ko-KR" sz="950" b="1" i="0" u="none" strike="noStrike" kern="1200" cap="none" spc="0" normalizeH="0" baseline="0">
                  <a:solidFill>
                    <a:srgbClr val="ffffff"/>
                  </a:solidFill>
                  <a:latin typeface="나눔고딕"/>
                  <a:ea typeface="나눔고딕"/>
                </a:endParaRPr>
              </a:p>
            </p:txBody>
          </p:sp>
          <p:sp>
            <p:nvSpPr>
              <p:cNvPr id="32" name="말풍선: 타원형 18"/>
              <p:cNvSpPr/>
              <p:nvPr/>
            </p:nvSpPr>
            <p:spPr>
              <a:xfrm>
                <a:off x="3222063" y="3202018"/>
                <a:ext cx="546026" cy="309363"/>
              </a:xfrm>
              <a:prstGeom prst="wedgeEllipseCallout">
                <a:avLst>
                  <a:gd name="adj1" fmla="val 243"/>
                  <a:gd name="adj2" fmla="val 62500"/>
                </a:avLst>
              </a:prstGeom>
              <a:solidFill>
                <a:srgbClr val="df9aca">
                  <a:alpha val="100000"/>
                </a:srgbClr>
              </a:solidFill>
              <a:ln w="38100" cap="flat" cmpd="sng" algn="ctr">
                <a:solidFill>
                  <a:srgbClr val="ffffff">
                    <a:alpha val="100000"/>
                  </a:srgbClr>
                </a:solidFill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indent="0" algn="ctr" defTabSz="104267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endParaRPr kumimoji="0" lang="ko-KR" altLang="en-US" sz="2100" b="0" i="0" u="none" strike="noStrike" kern="1200" cap="none" spc="0" normalizeH="0" baseline="0">
                  <a:solidFill>
                    <a:srgbClr val="ffffff"/>
                  </a:solidFill>
                  <a:latin typeface="나눔고딕"/>
                  <a:ea typeface="나눔고딕"/>
                </a:endParaRPr>
              </a:p>
            </p:txBody>
          </p:sp>
        </p:grpSp>
      </p:grp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9"/>
          <a:stretch>
            <a:fillRect/>
          </a:stretch>
        </p:blipFill>
        <p:spPr>
          <a:xfrm>
            <a:off x="1922281" y="4985450"/>
            <a:ext cx="425461" cy="3675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034384"/>
              </p:ext>
            </p:extLst>
          </p:nvPr>
        </p:nvGraphicFramePr>
        <p:xfrm>
          <a:off x="233045" y="755650"/>
          <a:ext cx="10231755" cy="6581954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633095"/>
                <a:gridCol w="1371600"/>
                <a:gridCol w="1371600"/>
                <a:gridCol w="1371600"/>
                <a:gridCol w="1371600"/>
                <a:gridCol w="1371600"/>
                <a:gridCol w="1370330"/>
                <a:gridCol w="1370330"/>
              </a:tblGrid>
              <a:tr h="284651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구분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5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월 </a:t>
                      </a:r>
                      <a:r>
                        <a:rPr lang="en-US" altLang="ko-KR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31</a:t>
                      </a:r>
                      <a:r>
                        <a:rPr lang="ko-KR" altLang="en-US" sz="1000" b="1" i="0" strike="noStrike" kern="120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일 월요일 </a:t>
                      </a: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en-US" altLang="ko-KR" sz="1000" b="1" i="0" strike="noStrike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en-US" altLang="ko-KR" sz="1000" b="1" i="0" strike="noStrike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en-US" altLang="ko-KR" sz="1000" b="1" i="0" strike="noStrike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en-US" altLang="ko-KR" sz="1000" b="1" i="0" strike="noStrike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en-US" altLang="ko-KR" sz="1000" b="1" i="0" strike="noStrike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en-US" altLang="ko-KR" sz="1000" b="1" i="0" strike="noStrike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16608">
                <a:tc rowSpan="3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정성이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가득한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조식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백미밥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사골우거지국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갈치구이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취나물무침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모둠야채스틱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쌈장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깍두기</a:t>
                      </a:r>
                      <a:endParaRPr lang="en-US" altLang="ko-KR" sz="95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212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참치야채죽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크림스프</a:t>
                      </a: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1759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084752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통밀식빵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모닝빵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딸기잼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우리쌀프레이크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/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후르트링</a:t>
                      </a:r>
                      <a:endParaRPr lang="en-US" altLang="ko-KR" sz="950" kern="1200" dirty="0" smtClean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우유</a:t>
                      </a:r>
                      <a:r>
                        <a:rPr lang="en-US" altLang="ko-KR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,</a:t>
                      </a:r>
                      <a:r>
                        <a:rPr lang="ko-KR" altLang="en-US" sz="950" kern="1200" dirty="0" smtClean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</a:rPr>
                        <a:t>두유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292860" algn="l"/>
                          <a:tab pos="2672080" algn="l"/>
                          <a:tab pos="3740785" algn="l"/>
                          <a:tab pos="4860925" algn="l"/>
                          <a:tab pos="6421755" algn="l"/>
                          <a:tab pos="7360285" algn="l"/>
                        </a:tabLst>
                        <a:defRPr/>
                      </a:pP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마시는요거트</a:t>
                      </a:r>
                      <a:r>
                        <a:rPr lang="en-US" altLang="ko-KR" sz="95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  <a:endParaRPr lang="ko-KR" altLang="en-US" sz="95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084752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4963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건강을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생각한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중식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Ca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현미찹쌀밥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얼큰감자국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목살구이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&amp;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쌈장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모듬버섯볶음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상추깻잎겉절이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과일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파인애플</a:t>
                      </a:r>
                      <a:r>
                        <a:rPr lang="en-US" altLang="ko-KR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b="0" kern="120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  <a:cs typeface="맑은 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226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70916">
                <a:tc rowSpan="2"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행복을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주는</a:t>
                      </a:r>
                    </a:p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9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석식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수수밥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파송송계란국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춘천닭갈비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메밀국수무침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감자전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포기김치</a:t>
                      </a:r>
                      <a:endParaRPr lang="en-US" altLang="ko-KR" sz="950" kern="1200" dirty="0" smtClean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후식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</a:t>
                      </a:r>
                      <a:r>
                        <a:rPr lang="ko-KR" altLang="en-US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코코넛쿠키</a:t>
                      </a:r>
                      <a:r>
                        <a:rPr lang="en-US" altLang="ko-KR" sz="950" kern="12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70" rtl="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en-US" altLang="ko-KR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268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r>
                        <a:rPr lang="ko-KR" altLang="en-US" sz="950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누룽지죽</a:t>
                      </a: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448435" algn="l"/>
                          <a:tab pos="2620010" algn="l"/>
                          <a:tab pos="3792220" algn="l"/>
                          <a:tab pos="5067935" algn="l"/>
                          <a:tab pos="6033135" algn="l"/>
                          <a:tab pos="7360285" algn="l"/>
                        </a:tabLst>
                        <a:defRPr/>
                      </a:pPr>
                      <a:endParaRPr lang="ko-KR" altLang="en-US" sz="950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8CC4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8178">
                <a:tc>
                  <a:txBody>
                    <a:bodyPr/>
                    <a:lstStyle/>
                    <a:p>
                      <a:pPr marL="0" indent="0" algn="ctr" defTabSz="104267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1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알림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　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* 식단은 물품사정 및 기타 요인에 따라 변경될 수 있습니다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</a:p>
                    <a:p>
                      <a:pPr marL="0" indent="0" algn="l" defTabSz="104267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*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특정 식품에 알러지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(Allergy)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가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 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있는 분들께서는 메뉴표를 보시고 영양연구실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(070-5210-6616)</a:t>
                      </a:r>
                      <a:r>
                        <a:rPr lang="ko-KR" altLang="en-US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로 문의하여 주시길 바랍니다</a:t>
                      </a:r>
                      <a:r>
                        <a:rPr lang="en-US" altLang="ko-KR" sz="800" b="0" i="0" strike="noStrike" kern="1200" dirty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</a:rPr>
                        <a:t>.</a:t>
                      </a:r>
                      <a:endParaRPr lang="ko-KR" altLang="en-US" sz="800" b="0" i="0" strike="noStrike" kern="1200" dirty="0">
                        <a:solidFill>
                          <a:srgbClr val="000000"/>
                        </a:solidFill>
                        <a:latin typeface="나눔고딕"/>
                        <a:ea typeface="나눔고딕"/>
                      </a:endParaRPr>
                    </a:p>
                  </a:txBody>
                  <a:tcPr marL="3810" marR="3810" marT="3810" marB="0" anchor="ctr">
                    <a:lnL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8CC4A7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kern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395470" y="146685"/>
            <a:ext cx="1905635" cy="29400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613910" y="428625"/>
            <a:ext cx="1392555" cy="293370"/>
          </a:xfrm>
          <a:prstGeom prst="rect">
            <a:avLst/>
          </a:prstGeom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104267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2021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년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5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월 </a:t>
            </a:r>
            <a:r>
              <a:rPr lang="en-US" altLang="ko-KR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5</a:t>
            </a:r>
            <a:r>
              <a:rPr lang="ko-KR" altLang="en-US" sz="1400" b="1" dirty="0">
                <a:solidFill>
                  <a:srgbClr val="45403F"/>
                </a:solidFill>
                <a:latin typeface="나눔바른고딕"/>
                <a:ea typeface="나눔바른고딕"/>
              </a:rPr>
              <a:t>주</a:t>
            </a:r>
          </a:p>
        </p:txBody>
      </p:sp>
      <p:grpSp>
        <p:nvGrpSpPr>
          <p:cNvPr id="18" name="그룹 18"/>
          <p:cNvGrpSpPr/>
          <p:nvPr/>
        </p:nvGrpSpPr>
        <p:grpSpPr>
          <a:xfrm>
            <a:off x="845406" y="4967969"/>
            <a:ext cx="1565084" cy="1800200"/>
            <a:chOff x="4929160" y="4901802"/>
            <a:chExt cx="1578040" cy="1485278"/>
          </a:xfrm>
        </p:grpSpPr>
        <p:sp>
          <p:nvSpPr>
            <p:cNvPr id="19" name="Rectangle 9"/>
            <p:cNvSpPr/>
            <p:nvPr/>
          </p:nvSpPr>
          <p:spPr>
            <a:xfrm>
              <a:off x="4929160" y="4993925"/>
              <a:ext cx="1404156" cy="1393155"/>
            </a:xfrm>
            <a:prstGeom prst="rect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</a:ln>
          </p:spPr>
          <p:txBody>
            <a:bodyPr vert="horz" wrap="none" lIns="0" tIns="0" rIns="0" bIns="0" anchor="t">
              <a:noAutofit/>
            </a:bodyPr>
            <a:lstStyle/>
            <a:p>
              <a:pPr marL="0" indent="0" algn="ctr" defTabSz="104267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endParaRPr kumimoji="0" lang="ko-KR" altLang="en-US" sz="2100" b="0" i="0" u="none" strike="noStrike" kern="1200" cap="none" spc="0" normalizeH="0" baseline="0" dirty="0">
                <a:solidFill>
                  <a:srgbClr val="FFFFFF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grpSp>
          <p:nvGrpSpPr>
            <p:cNvPr id="20" name="그룹 20"/>
            <p:cNvGrpSpPr/>
            <p:nvPr/>
          </p:nvGrpSpPr>
          <p:grpSpPr>
            <a:xfrm>
              <a:off x="4940686" y="4901802"/>
              <a:ext cx="1566514" cy="304223"/>
              <a:chOff x="2196617" y="3173763"/>
              <a:chExt cx="1602018" cy="304223"/>
            </a:xfrm>
            <a:solidFill>
              <a:srgbClr val="6F8938">
                <a:alpha val="100000"/>
              </a:srgbClr>
            </a:solidFill>
          </p:grpSpPr>
          <p:sp>
            <p:nvSpPr>
              <p:cNvPr id="21" name="TextBox 40"/>
              <p:cNvSpPr txBox="1"/>
              <p:nvPr/>
            </p:nvSpPr>
            <p:spPr>
              <a:xfrm>
                <a:off x="2196617" y="3253876"/>
                <a:ext cx="1449252" cy="181995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txBody>
              <a:bodyPr vert="horz" wrap="square" lIns="91440" tIns="45720" rIns="91440" bIns="45720" anchor="t">
                <a:noAutofit/>
              </a:bodyPr>
              <a:lstStyle/>
              <a:p>
                <a:pPr marL="0" indent="0" algn="l" defTabSz="104267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r>
                  <a:rPr kumimoji="0" lang="en-US" altLang="ko-KR" sz="950" b="1" i="0" u="none" strike="noStrike" kern="1200" cap="none" spc="0" normalizeH="0" baseline="0" dirty="0">
                    <a:solidFill>
                      <a:srgbClr val="FFFFFF"/>
                    </a:solidFill>
                    <a:latin typeface="나눔고딕"/>
                    <a:ea typeface="나눔고딕"/>
                  </a:rPr>
                  <a:t>    </a:t>
                </a:r>
                <a:r>
                  <a:rPr lang="ko-KR" altLang="en-US" sz="950" b="1" dirty="0" smtClean="0">
                    <a:solidFill>
                      <a:srgbClr val="FFFFFF"/>
                    </a:solidFill>
                    <a:latin typeface="나눔고딕"/>
                    <a:ea typeface="나눔고딕"/>
                  </a:rPr>
                  <a:t>강원도특집메뉴</a:t>
                </a:r>
                <a:endParaRPr kumimoji="0" lang="en-US" altLang="ko-KR" sz="950" b="1" i="0" u="none" strike="noStrike" kern="1200" cap="none" spc="0" normalizeH="0" baseline="0" dirty="0">
                  <a:solidFill>
                    <a:srgbClr val="FFFFFF"/>
                  </a:solidFill>
                  <a:latin typeface="나눔고딕"/>
                  <a:ea typeface="나눔고딕"/>
                </a:endParaRPr>
              </a:p>
            </p:txBody>
          </p:sp>
          <p:sp>
            <p:nvSpPr>
              <p:cNvPr id="22" name="말풍선: 타원형 18"/>
              <p:cNvSpPr/>
              <p:nvPr/>
            </p:nvSpPr>
            <p:spPr>
              <a:xfrm>
                <a:off x="3252609" y="3173763"/>
                <a:ext cx="546026" cy="304223"/>
              </a:xfrm>
              <a:prstGeom prst="wedgeEllipseCallout">
                <a:avLst>
                  <a:gd name="adj1" fmla="val 243"/>
                  <a:gd name="adj2" fmla="val 62500"/>
                </a:avLst>
              </a:prstGeom>
              <a:solidFill>
                <a:schemeClr val="accent4"/>
              </a:solidFill>
              <a:ln w="38100" cap="flat" cmpd="sng" algn="ctr">
                <a:solidFill>
                  <a:srgbClr val="FFFFFF">
                    <a:alpha val="100000"/>
                  </a:srgbClr>
                </a:solidFill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lstStyle/>
              <a:p>
                <a:pPr marL="0" indent="0" algn="ctr" defTabSz="1042670" rtl="0" eaLnBrk="1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endParaRPr kumimoji="0" lang="ko-KR" altLang="en-US" sz="2100" b="0" i="0" u="none" strike="noStrike" kern="1200" cap="none" spc="0" normalizeH="0" baseline="0" dirty="0">
                  <a:solidFill>
                    <a:srgbClr val="FFFFFF"/>
                  </a:solidFill>
                  <a:latin typeface="나눔고딕"/>
                  <a:ea typeface="나눔고딕"/>
                </a:endParaRPr>
              </a:p>
            </p:txBody>
          </p:sp>
        </p:grp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9522" y="4960928"/>
            <a:ext cx="624492" cy="47509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464</ep:Words>
  <ep:PresentationFormat>사용자 지정</ep:PresentationFormat>
  <ep:Paragraphs>12</ep:Paragraphs>
  <ep:Slides>7</ep:Slides>
  <ep:Notes>6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ep:HeadingPairs>
  <ep: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김수진</cp:lastModifiedBy>
  <dcterms:modified xsi:type="dcterms:W3CDTF">2021-04-28T07:26:59.770</dcterms:modified>
  <cp:revision>2303</cp:revision>
  <dc:title>PowerPoint 프레젠테이션</dc:title>
  <cp:version>0906.0100.01</cp:version>
</cp:coreProperties>
</file>