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0" r:id="rId1"/>
  </p:sldMasterIdLst>
  <p:sldIdLst>
    <p:sldId id="256" r:id="rId2"/>
    <p:sldId id="257" r:id="rId3"/>
    <p:sldId id="258" r:id="rId4"/>
  </p:sldIdLst>
  <p:sldSz cx="10690860" cy="755904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 frameSlides="1"/>
  <p:showPr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6073"/>
    <p:restoredTop sz="99126"/>
  </p:normalViewPr>
  <p:slideViewPr>
    <p:cSldViewPr>
      <p:cViewPr>
        <p:scale>
          <a:sx n="90" d="100"/>
          <a:sy n="90" d="100"/>
        </p:scale>
        <p:origin x="-2262" y="-84"/>
      </p:cViewPr>
      <p:guideLst>
        <p:guide orient="horz" pos="2376"/>
        <p:guide pos="33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presProps" Target="presProps.xml"  /><Relationship Id="rId6" Type="http://schemas.openxmlformats.org/officeDocument/2006/relationships/viewProps" Target="viewProps.xml"  /><Relationship Id="rId7" Type="http://schemas.openxmlformats.org/officeDocument/2006/relationships/theme" Target="theme/theme1.xml"  /><Relationship Id="rId8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3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4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Relationship Id="rId4" Type="http://schemas.openxmlformats.org/officeDocument/2006/relationships/image" Target="../media/image5.png"  /><Relationship Id="rId5" Type="http://schemas.openxmlformats.org/officeDocument/2006/relationships/image" Target="../media/image6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016628" y="163828"/>
            <a:ext cx="2395602" cy="491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2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[2020.02.03~02.29]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9826" y="728763"/>
          <a:ext cx="9667154" cy="6021468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5400"/>
                <a:gridCol w="1314450"/>
                <a:gridCol w="1274481"/>
                <a:gridCol w="1362075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3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개학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생일데이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4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5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6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            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7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            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8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         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9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                                                                                                                </a:t>
                      </a:r>
                      <a:r>
                        <a:rPr lang="ko-KR" altLang="en-US" sz="900" b="1">
                          <a:latin typeface="맑은 고딕"/>
                        </a:rPr>
                        <a:t>       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b="1">
                          <a:latin typeface="맑은 고딕"/>
                        </a:rPr>
                        <a:t>                       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endParaRPr lang="ko-KR" altLang="en-US" sz="900" b="1">
                        <a:solidFill>
                          <a:schemeClr val="bg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1006367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시금치된장국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미니돈까스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부추무침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자장소스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매생이국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삼겹살양념구이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홍합무국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스크램블에그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파래무생채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갈비탕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고추잡채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취나물볶음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7378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체다스프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당근스프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클램차우더스프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248205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크런치쉘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고구마샐러드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요플레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하트도넛딸기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초코첵스스노우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크랜베리치킨샐러드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꽈배기도넛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후르트링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생크림파운드케익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그래놀라크런치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꽃맛살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미니쉘도넛초코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초코첵스마시멜로우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아침에쥬스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28259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현미찹쌀밥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미역국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한방소갈비찜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잡채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봄동겉절이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백김치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케이크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제리럽치즈케익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현미수수밥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유부장국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눈꽃치즈함박스테이크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파스타샐러드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숙주나물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차돌박이떡볶이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꼬치어묵국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모듬튀김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비트단무지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바나나맛우유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현미차조밥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설렁탕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코다리조림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햄감자채구이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참나물샐러드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석박지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한라봉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삼계닭죽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건파래볶음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해물파전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도토리묵김치무침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동치미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수정과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45533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299852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꽃게탕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왕비엔나볶음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두부계란부침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브로콜리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쇠고기우엉볶음밥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들깨버섯국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깐쇼새우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골뱅이무침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칼슘붕어빵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바지락순두부찌개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매콤잠발라야장각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오지치즈후라이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비타민발사믹생채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하이라이스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짬뽕국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에그토르티야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오이지무침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유기농포도주스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맑은콩나물국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치즈곱창순대볶음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야채스틱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쌈장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8" name="Rectangle 9"/>
          <p:cNvSpPr/>
          <p:nvPr/>
        </p:nvSpPr>
        <p:spPr>
          <a:xfrm>
            <a:off x="914400" y="3657600"/>
            <a:ext cx="1295400" cy="1523999"/>
          </a:xfrm>
          <a:prstGeom prst="rect">
            <a:avLst/>
          </a:prstGeom>
          <a:noFill/>
          <a:ln w="28575" algn="ctr">
            <a:solidFill>
              <a:srgbClr val="a580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4" name=""/>
          <p:cNvGrpSpPr/>
          <p:nvPr/>
        </p:nvGrpSpPr>
        <p:grpSpPr>
          <a:xfrm rot="0">
            <a:off x="914400" y="3276600"/>
            <a:ext cx="1447800" cy="360083"/>
            <a:chOff x="6445984" y="514322"/>
            <a:chExt cx="2164491" cy="922097"/>
          </a:xfrm>
        </p:grpSpPr>
        <p:sp>
          <p:nvSpPr>
            <p:cNvPr id="85" name="직사각형 12"/>
            <p:cNvSpPr/>
            <p:nvPr/>
          </p:nvSpPr>
          <p:spPr>
            <a:xfrm>
              <a:off x="6445984" y="798837"/>
              <a:ext cx="1586853" cy="637582"/>
            </a:xfrm>
            <a:prstGeom prst="rect">
              <a:avLst/>
            </a:prstGeom>
            <a:solidFill>
              <a:srgbClr val="a580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6" name="말풍선: 타원형 18"/>
            <p:cNvSpPr/>
            <p:nvPr/>
          </p:nvSpPr>
          <p:spPr>
            <a:xfrm>
              <a:off x="7915900" y="514322"/>
              <a:ext cx="694575" cy="855595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rgbClr val="a580e8"/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7" name="TextBox 40"/>
            <p:cNvSpPr txBox="1"/>
            <p:nvPr/>
          </p:nvSpPr>
          <p:spPr>
            <a:xfrm>
              <a:off x="6653916" y="824776"/>
              <a:ext cx="1642443" cy="6115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‘</a:t>
              </a:r>
              <a:r>
                <a:rPr lang="ko-KR" altLang="en-US" sz="1000" b="1">
                  <a:solidFill>
                    <a:schemeClr val="bg1"/>
                  </a:solidFill>
                  <a:latin typeface="맑은 고딕"/>
                </a:rPr>
                <a:t>생일데이</a:t>
              </a:r>
              <a:r>
                <a:rPr lang="en-US" altLang="ko-KR" sz="1000" b="1">
                  <a:solidFill>
                    <a:schemeClr val="bg1"/>
                  </a:solidFill>
                  <a:latin typeface="맑은 고딕"/>
                </a:rPr>
                <a:t>’</a:t>
              </a:r>
              <a:endParaRPr lang="en-US" altLang="ko-KR" sz="1000" b="1">
                <a:solidFill>
                  <a:schemeClr val="bg1"/>
                </a:solidFill>
                <a:latin typeface="맑은 고딕"/>
              </a:endParaRPr>
            </a:p>
          </p:txBody>
        </p:sp>
      </p:grpSp>
      <p:pic>
        <p:nvPicPr>
          <p:cNvPr id="89" name="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70063" y="3261789"/>
            <a:ext cx="492137" cy="3344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3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[2020.02.03~02.29]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49580" y="6794510"/>
            <a:ext cx="60712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2830" y="678942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0461" y="6945630"/>
            <a:ext cx="9190739" cy="377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</a:rPr>
              <a:t>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2" y="685800"/>
          <a:ext cx="9669023" cy="6023368"/>
        </p:xfrm>
        <a:graphic>
          <a:graphicData uri="http://schemas.openxmlformats.org/drawingml/2006/table">
            <a:tbl>
              <a:tblPr firstRow="1" bandRow="1"/>
              <a:tblGrid>
                <a:gridCol w="467873"/>
                <a:gridCol w="1295400"/>
                <a:gridCol w="1314450"/>
                <a:gridCol w="1323975"/>
                <a:gridCol w="1314450"/>
                <a:gridCol w="1314450"/>
                <a:gridCol w="1323975"/>
                <a:gridCol w="1314450"/>
              </a:tblGrid>
              <a:tr h="235452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10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세계음식의날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13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졸업식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14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8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종업식</a:t>
                      </a:r>
                      <a:r>
                        <a:rPr lang="en-US" altLang="ko-KR" sz="8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lang="ko-KR" altLang="en-US" sz="8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전체귀가 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15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                   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16</a:t>
                      </a:r>
                      <a:r>
                        <a:rPr lang="ko-KR" altLang="en-US" sz="900" b="1">
                          <a:solidFill>
                            <a:schemeClr val="bg1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endParaRPr lang="ko-KR" altLang="en-US" sz="900" b="1">
                        <a:solidFill>
                          <a:schemeClr val="bg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17833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화요일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수요일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목요일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금요일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토요일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</a:rPr>
                        <a:t>일요일</a:t>
                      </a:r>
                      <a:endParaRPr lang="en-US" altLang="ko-KR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461115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순두부백탕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소시지구이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포항초무침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조랭이떡국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미트볼조림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느타리볶음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쇠고기장터국밥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크림새우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무조림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나시고랭볶음밥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미소된장국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멘보샤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칠리소스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오이생채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귀리밥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돈육김치국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카레소스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감자고로케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4816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후리카케죽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감자스프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호박죽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양송이스프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쇠고기미역죽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참치죽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옥수수스프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27211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브라우니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허쉬초코크런치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크래미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베이글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하트뮤즐리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블루베리머핀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오레오오즈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크림치즈붕어빵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오곡코코볼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단호박샐러드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초코우유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오븐에구운도넛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콘푸레이크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멕시칸샐러드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멜론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313499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가츠동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우동국물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피칸파이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양배추샐러드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사우전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D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샤인머스켓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참치김치국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차돌숙주볶음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짬뽕군만두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세발나물무침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초코송이마카롱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굴라쉬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갈릭브레드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추가밥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오리통살스테이크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4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색야채피클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블루베리주스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잔치국수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옛날통닭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찹쌀콩멸치볶음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배추겉절이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딸기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03199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라벤더차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399116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아욱된장국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숯불갈비맛오리볶음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견과류강정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고사리나물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비요뜨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로제스파게티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추가밥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김가루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빅갈릭치즈스틱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생오이피클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한라봉주스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불닭마요덮밥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들깨무채국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눈꽃회오리감자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그린샐러드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흑임자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바나나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배추된장국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쇠고기감자조림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계란말이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무말랭이무침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파인애플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48678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3" name="Rectangle 9"/>
          <p:cNvSpPr/>
          <p:nvPr/>
        </p:nvSpPr>
        <p:spPr>
          <a:xfrm>
            <a:off x="3505200" y="3581400"/>
            <a:ext cx="1371600" cy="1447800"/>
          </a:xfrm>
          <a:prstGeom prst="rect">
            <a:avLst/>
          </a:prstGeom>
          <a:noFill/>
          <a:ln w="28575" algn="ctr"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grpSp>
        <p:nvGrpSpPr>
          <p:cNvPr id="89" name=""/>
          <p:cNvGrpSpPr/>
          <p:nvPr/>
        </p:nvGrpSpPr>
        <p:grpSpPr>
          <a:xfrm rot="0">
            <a:off x="3505198" y="3277125"/>
            <a:ext cx="1403240" cy="303749"/>
            <a:chOff x="6858149" y="349959"/>
            <a:chExt cx="1916817" cy="802217"/>
          </a:xfrm>
          <a:solidFill>
            <a:schemeClr val="accent3">
              <a:lumMod val="90000"/>
            </a:schemeClr>
          </a:solidFill>
        </p:grpSpPr>
        <p:sp>
          <p:nvSpPr>
            <p:cNvPr id="90" name="직사각형 12"/>
            <p:cNvSpPr/>
            <p:nvPr/>
          </p:nvSpPr>
          <p:spPr>
            <a:xfrm>
              <a:off x="6901370" y="357260"/>
              <a:ext cx="1667759" cy="675731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1" name="TextBox 40"/>
            <p:cNvSpPr txBox="1"/>
            <p:nvPr/>
          </p:nvSpPr>
          <p:spPr>
            <a:xfrm>
              <a:off x="6858149" y="349959"/>
              <a:ext cx="1916815" cy="80221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anchor="t">
              <a:noAutofit/>
            </a:bodyPr>
            <a:lstStyle/>
            <a:p>
              <a:pPr>
                <a:defRPr/>
              </a:pPr>
              <a:r>
                <a:rPr lang="ko-KR" altLang="en-US" sz="860" b="1">
                  <a:solidFill>
                    <a:schemeClr val="bg1"/>
                  </a:solidFill>
                  <a:latin typeface="맑은 고딕"/>
                </a:rPr>
                <a:t> 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세계음식의날</a:t>
              </a:r>
              <a:endParaRPr lang="ko-KR" altLang="en-US" sz="900" b="1">
                <a:solidFill>
                  <a:schemeClr val="bg1"/>
                </a:solidFill>
                <a:latin typeface="맑은 고딕"/>
              </a:endParaRPr>
            </a:p>
            <a:p>
              <a:pPr>
                <a:defRPr/>
              </a:pPr>
              <a:r>
                <a:rPr lang="ko-KR" altLang="en-US" sz="900" b="1">
                  <a:solidFill>
                    <a:schemeClr val="bg1"/>
                  </a:solidFill>
                  <a:latin typeface="맑은 고딕"/>
                </a:rPr>
                <a:t>     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‘</a:t>
              </a:r>
              <a:r>
                <a:rPr lang="ko-KR" altLang="en-US" sz="900" b="1">
                  <a:solidFill>
                    <a:schemeClr val="bg1"/>
                  </a:solidFill>
                  <a:latin typeface="맑은 고딕"/>
                  <a:cs typeface="맑은 고딕"/>
                </a:rPr>
                <a:t>헝가리</a:t>
              </a:r>
              <a:r>
                <a:rPr lang="en-US" altLang="ko-KR" sz="900" b="1">
                  <a:solidFill>
                    <a:schemeClr val="bg1"/>
                  </a:solidFill>
                  <a:latin typeface="맑은 고딕"/>
                  <a:cs typeface="맑은 고딕"/>
                </a:rPr>
                <a:t>’</a:t>
              </a:r>
              <a:endParaRPr lang="en-US" altLang="ko-KR" sz="900" b="1">
                <a:solidFill>
                  <a:schemeClr val="bg1"/>
                </a:solidFill>
                <a:latin typeface="맑은 고딕"/>
                <a:cs typeface="맑은 고딕"/>
              </a:endParaRPr>
            </a:p>
          </p:txBody>
        </p:sp>
        <p:sp>
          <p:nvSpPr>
            <p:cNvPr id="92" name="말풍선: 타원형 18"/>
            <p:cNvSpPr/>
            <p:nvPr/>
          </p:nvSpPr>
          <p:spPr>
            <a:xfrm>
              <a:off x="8118924" y="352738"/>
              <a:ext cx="656042" cy="762826"/>
            </a:xfrm>
            <a:prstGeom prst="wedgeEllipseCallout">
              <a:avLst>
                <a:gd name="adj1" fmla="val 243"/>
                <a:gd name="adj2" fmla="val 62500"/>
              </a:avLst>
            </a:prstGeom>
            <a:grpFill/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</p:grpSp>
      <p:pic>
        <p:nvPicPr>
          <p:cNvPr id="94" name="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474374" y="3215030"/>
            <a:ext cx="389047" cy="2596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0670545" cy="75455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0" y="152400"/>
            <a:ext cx="2395602" cy="49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700" b="1">
                <a:solidFill>
                  <a:srgbClr val="000000"/>
                </a:solidFill>
              </a:rPr>
              <a:t>월간메뉴안내</a:t>
            </a:r>
            <a:endParaRPr lang="en-US" altLang="ko-KR" sz="2700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77533" y="397520"/>
            <a:ext cx="1386582" cy="25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1188148" algn="l"/>
              </a:tabLst>
              <a:defRPr/>
            </a:pPr>
            <a:r>
              <a:rPr lang="en-US" altLang="ko-KR" sz="1100" b="1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[2020.02.03~02.29]</a:t>
            </a:r>
            <a:endParaRPr lang="en-US" altLang="ko-KR" sz="1100" b="1">
              <a:solidFill>
                <a:srgbClr val="000000"/>
              </a:solidFill>
              <a:latin typeface="함초롬돋움"/>
              <a:ea typeface="함초롬돋움"/>
              <a:cs typeface="함초롬돋움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7772400"/>
            <a:ext cx="1284859" cy="1814322"/>
          </a:xfrm>
          <a:prstGeom prst="rect">
            <a:avLst/>
          </a:prstGeom>
          <a:noFill/>
          <a:ln w="3175">
            <a:solidFill>
              <a:srgbClr val="ff6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t" anchorCtr="0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57200" y="6858000"/>
            <a:ext cx="607314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특정 식품에 알러지(Allergy)가 있는 분들께서는 메뉴표를 보시고 </a:t>
            </a:r>
            <a:r>
              <a:rPr lang="ko-KR" altLang="en-US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영양연구</a:t>
            </a:r>
            <a:r>
              <a:rPr lang="en-US" altLang="ko-KR" sz="1120" b="1">
                <a:solidFill>
                  <a:srgbClr val="000000"/>
                </a:solidFill>
                <a:latin typeface="한컴 윤체 L"/>
                <a:ea typeface="한컴 윤체 L"/>
                <a:cs typeface="맑은 고딕"/>
              </a:rPr>
              <a:t>실로 문의하여 주시기 바랍니다.</a:t>
            </a:r>
            <a:endParaRPr lang="en-US" altLang="ko-KR" sz="1120" b="1">
              <a:solidFill>
                <a:srgbClr val="000000"/>
              </a:solidFill>
              <a:latin typeface="한컴 윤체 L"/>
              <a:ea typeface="한컴 윤체 L"/>
              <a:cs typeface="맑은 고딕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25487" y="6858000"/>
            <a:ext cx="1818513" cy="26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>
                <a:solidFill>
                  <a:srgbClr val="000000"/>
                </a:solidFill>
                <a:latin typeface="한컴 윤체 L"/>
                <a:ea typeface="한컴 윤체 L"/>
              </a:rPr>
              <a:t>소중한 의견 및 문의</a:t>
            </a:r>
            <a:endParaRPr lang="ko-KR" altLang="ko-KR" sz="1200" b="1">
              <a:latin typeface="한컴 윤체 L"/>
              <a:ea typeface="한컴 윤체 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7010400"/>
            <a:ext cx="9190738" cy="369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076952" algn="l"/>
              </a:tabLst>
              <a:defRPr/>
            </a:pP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</a:rPr>
              <a:t>상단의 메뉴 및 원산지는 사정에 따라 변경될 수있습니다.</a:t>
            </a:r>
            <a:r>
              <a:rPr lang="en-US" altLang="ko-KR" sz="1900"/>
              <a:t>	</a:t>
            </a:r>
            <a:r>
              <a:rPr lang="ko-KR" altLang="en-US" sz="1900"/>
              <a:t>                                </a:t>
            </a:r>
            <a:r>
              <a:rPr lang="ko-KR" altLang="en-US" sz="1900" b="1"/>
              <a:t>   </a:t>
            </a:r>
            <a:r>
              <a:rPr lang="en-US" altLang="ko-KR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070-5210-6615</a:t>
            </a:r>
            <a:r>
              <a:rPr lang="ko-KR" altLang="en-US" sz="1100">
                <a:solidFill>
                  <a:srgbClr val="000000"/>
                </a:solidFill>
                <a:latin typeface="한컴 윤체 L"/>
                <a:ea typeface="한컴 윤체 L"/>
                <a:cs typeface="함초롬돋움"/>
              </a:rPr>
              <a:t> </a:t>
            </a:r>
            <a:endParaRPr lang="ko-KR" altLang="en-US" sz="1100">
              <a:solidFill>
                <a:srgbClr val="000000"/>
              </a:solidFill>
              <a:latin typeface="한컴 윤체 L"/>
              <a:ea typeface="한컴 윤체 L"/>
              <a:cs typeface="함초롬돋움"/>
            </a:endParaRPr>
          </a:p>
        </p:txBody>
      </p:sp>
      <p:pic>
        <p:nvPicPr>
          <p:cNvPr id="80" name=""/>
          <p:cNvPicPr>
            <a:picLocks noChangeAspect="1"/>
          </p:cNvPicPr>
          <p:nvPr/>
        </p:nvPicPr>
        <p:blipFill rotWithShape="1">
          <a:blip r:embed="rId3"/>
          <a:srcRect t="13370" b="6420"/>
          <a:stretch>
            <a:fillRect/>
          </a:stretch>
        </p:blipFill>
        <p:spPr>
          <a:xfrm>
            <a:off x="697230" y="198119"/>
            <a:ext cx="1828800" cy="457200"/>
          </a:xfrm>
          <a:prstGeom prst="rect">
            <a:avLst/>
          </a:prstGeom>
        </p:spPr>
      </p:pic>
      <p:graphicFrame>
        <p:nvGraphicFramePr>
          <p:cNvPr id="82" name="Table 7"/>
          <p:cNvGraphicFramePr>
            <a:graphicFrameLocks noGrp="1"/>
          </p:cNvGraphicFramePr>
          <p:nvPr/>
        </p:nvGraphicFramePr>
        <p:xfrm>
          <a:off x="457200" y="687599"/>
          <a:ext cx="9669223" cy="5965597"/>
        </p:xfrm>
        <a:graphic>
          <a:graphicData uri="http://schemas.openxmlformats.org/drawingml/2006/table">
            <a:tbl>
              <a:tblPr firstRow="1" bandRow="1"/>
              <a:tblGrid>
                <a:gridCol w="468073"/>
                <a:gridCol w="1285875"/>
                <a:gridCol w="1314450"/>
                <a:gridCol w="1323975"/>
                <a:gridCol w="1323975"/>
                <a:gridCol w="1314450"/>
                <a:gridCol w="1323975"/>
                <a:gridCol w="1314450"/>
              </a:tblGrid>
              <a:tr h="243976">
                <a:tc rowSpan="2">
                  <a:txBody>
                    <a:bodyPr vert="horz" lIns="0" tIns="0" rIns="0" bIns="0" anchor="t" anchorCtr="0"/>
                    <a:p>
                      <a:pPr indent="92075">
                        <a:lnSpc>
                          <a:spcPts val="206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gridSpan="7">
                  <a:txBody>
                    <a:bodyPr vert="horz" lIns="0" tIns="0" rIns="0" bIns="0" anchor="t" anchorCtr="0"/>
                    <a:p>
                      <a:pPr>
                        <a:lnSpc>
                          <a:spcPts val="1295"/>
                        </a:lnSpc>
                        <a:tabLst>
                          <a:tab pos="1565529" algn="l"/>
                          <a:tab pos="2737485" algn="l"/>
                          <a:tab pos="3909695" algn="l"/>
                          <a:tab pos="5081651" algn="l"/>
                          <a:tab pos="6253988" algn="l"/>
                          <a:tab pos="7399909" algn="l"/>
                        </a:tabLst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2월 24일</a:t>
                      </a:r>
                      <a:r>
                        <a:rPr lang="ko-KR" altLang="en-US" sz="900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b="1">
                          <a:latin typeface="맑은 고딕"/>
                        </a:rPr>
                        <a:t>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25일</a:t>
                      </a:r>
                      <a:r>
                        <a:rPr lang="ko-KR" altLang="en-US" sz="900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ko-KR" altLang="en-US" sz="900" b="1">
                          <a:latin typeface="맑은 고딕"/>
                        </a:rPr>
                        <a:t>    </a:t>
                      </a:r>
                      <a:r>
                        <a:rPr lang="ko-KR" altLang="en-US" b="1">
                          <a:latin typeface="맑은 고딕"/>
                        </a:rPr>
                        <a:t>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2월 26일-</a:t>
                      </a:r>
                      <a:r>
                        <a:rPr lang="ko-KR" altLang="en-US" sz="75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피자데이</a:t>
                      </a:r>
                      <a:r>
                        <a:rPr lang="en-US" altLang="ko-KR" sz="75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/</a:t>
                      </a:r>
                      <a:r>
                        <a:rPr lang="ko-KR" altLang="en-US" sz="75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잔반없는날</a:t>
                      </a:r>
                      <a:r>
                        <a:rPr lang="ko-KR" altLang="en-US" b="1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27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-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라면데이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28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29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                     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3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월 </a:t>
                      </a: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1</a:t>
                      </a: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 h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</a:tr>
              <a:tr h="225719">
                <a:tc vMerge="1">
                  <a:txBody>
                    <a:bodyPr/>
                    <a:p>
                      <a:pPr lvl="0">
                        <a:defRPr/>
                      </a:pPr>
                      <a:endParaRPr lang="en-US"/>
                    </a:p>
                  </a:txBody>
                  <a:tcPr marL="0" marR="0" marT="0" marB="0"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2910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화요일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수요일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목요일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금요일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 토요일</a:t>
                      </a:r>
                      <a:endParaRPr lang="ko-KR" altLang="en-US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/>
                    <a:p>
                      <a:pPr indent="427355">
                        <a:lnSpc>
                          <a:spcPts val="1160"/>
                        </a:lnSpc>
                        <a:defRPr/>
                      </a:pPr>
                      <a:r>
                        <a:rPr lang="ko-KR" altLang="en-US" sz="900" b="1">
                          <a:solidFill>
                            <a:srgbClr val="ffffff"/>
                          </a:solidFill>
                        </a:rPr>
                        <a:t>  일요일</a:t>
                      </a:r>
                      <a:endParaRPr lang="ko-KR" altLang="en-US" sz="900" b="1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noFill/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</a:tr>
              <a:tr h="972588">
                <a:tc rowSpan="3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0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정성이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가득한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조식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어묵국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계란말이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케찹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통살안심바사삭꼬치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잡곡밥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부대찌개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계란장조림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브로콜리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초장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석박지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떡국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깐풍기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견과류강정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녹두밥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아귀지리탕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단호박돈사태찜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콩자반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현미밥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쇠고기당면국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닭살데리야끼조림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올방개묵무침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96482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8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8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850">
                          <a:solidFill>
                            <a:srgbClr val="000000"/>
                          </a:solidFill>
                          <a:latin typeface="맑은 고딕"/>
                        </a:rPr>
                        <a:t>쇠고기야채스프</a:t>
                      </a:r>
                      <a:endParaRPr lang="ko-KR" altLang="en-US" sz="8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전복죽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옥수수스프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chemeClr val="tx1"/>
                          </a:solidFill>
                          <a:latin typeface="맑은 고딕"/>
                        </a:rPr>
                        <a:t>야채죽</a:t>
                      </a:r>
                      <a:r>
                        <a:rPr lang="en-US" altLang="ko-KR" sz="90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chemeClr val="tx1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0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닭죽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단호박스프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크림스프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178836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딸기맛슈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오곡코코볼정글탐험대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햄감자샐러드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사과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하트도넛초코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허쉬초코크런치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토마토치킨샐러드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샐러드쥬스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치즈머핀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참치샐러드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딸바라떼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부시맨브래드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버터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피넛오즈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크랜베리치킨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과일샐러드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머스켓코코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식빵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모닝롤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치즈케익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초코첵스 쿠키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크림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옥수수샐러드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우유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두유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포도쥬스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292733" algn="l"/>
                          <a:tab pos="2671953" algn="l"/>
                          <a:tab pos="3740531" algn="l"/>
                          <a:tab pos="4860671" algn="l"/>
                          <a:tab pos="642150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312177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86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건강을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생각한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중식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보리밥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무채국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치즈닭갈비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냉이무침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무쌈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동치미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흑미밥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새우완탕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매운갈비찜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체다불고기브리또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어린잎유자샐러드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후식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맑은 고딕"/>
                        </a:rPr>
                        <a:t>프로바이오틱요거트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0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김밥볶음밥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우동국물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즉석피자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비빔만두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비타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  <a:cs typeface="맑은 고딕"/>
                        </a:rPr>
                        <a:t>500s)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차조밥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참치김치찌개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칠리치킨스테이크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시저샐러드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연근조림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슈가자몽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Ca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현미밥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돈육고추장찌개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크림커리등심카츠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숙주무침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메추리알조림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깍두기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후식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아몬드봉봉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1359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캐모마일차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누룽지죽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1405466">
                <a:tc rowSpan="2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>
                        <a:lnSpc>
                          <a:spcPts val="1200"/>
                        </a:lnSpc>
                        <a:defRPr/>
                      </a:pPr>
                      <a:endParaRPr lang="en-US" altLang="ko-KR" sz="1300" b="1">
                        <a:latin typeface="맑은 고딕"/>
                        <a:cs typeface="맑은 고딕"/>
                      </a:endParaRPr>
                    </a:p>
                    <a:p>
                      <a:pPr indent="52705">
                        <a:lnSpc>
                          <a:spcPts val="1485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행복을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주는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indent="99695">
                        <a:lnSpc>
                          <a:spcPts val="980"/>
                        </a:lnSpc>
                        <a:defRPr/>
                      </a:pPr>
                      <a:r>
                        <a:rPr lang="en-US" altLang="ko-KR" sz="900" b="1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석식</a:t>
                      </a:r>
                      <a:endParaRPr lang="en-US" altLang="ko-KR" sz="900" b="1">
                        <a:solidFill>
                          <a:srgbClr val="ffffff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매콤오리훈제볶음밥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계란국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쉬림프롤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치커리사과무침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빅요구르트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백미밥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돼지수육국밥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삼치마요된장구이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양파간장초절임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부추겉절이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한라봉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현미잡곡밥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팽이된장국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오삼불고기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맛살콘전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청경채겉절이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깍두기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과일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딸기</a:t>
                      </a:r>
                      <a:r>
                        <a:rPr lang="en-US" altLang="ko-KR" sz="95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ctr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즉석라면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추가밥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치즈소떡소떡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단무지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포기김치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음료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따옴주스</a:t>
                      </a:r>
                      <a:r>
                        <a:rPr lang="en-US" altLang="ko-KR" sz="95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14490">
                <a:tc vMerge="1">
                  <a:txBody>
                    <a:bodyPr vert="horz" lIns="0" tIns="0" rIns="0" bIns="0" anchor="t" anchorCtr="0">
                      <a:noAutofit/>
                    </a:bodyPr>
                    <a:p>
                      <a:pPr>
                        <a:defRPr/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</a:lnB>
                    <a:solidFill>
                      <a:srgbClr val="2f8f4e"/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rgbClr val="000000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r>
                        <a:rPr lang="ko-KR" altLang="en-US" sz="950">
                          <a:solidFill>
                            <a:schemeClr val="tx1"/>
                          </a:solidFill>
                          <a:latin typeface="맑은 고딕"/>
                        </a:rPr>
                        <a:t>누룽지죽</a:t>
                      </a:r>
                      <a:endParaRPr lang="ko-KR" altLang="en-US" sz="95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 vert="horz" lIns="0" tIns="0" rIns="0" bIns="0" anchor="t" anchorCtr="0">
                      <a:noAutofit/>
                    </a:bodyPr>
                    <a:p>
                      <a:pPr algn="ctr">
                        <a:lnSpc>
                          <a:spcPct val="130000"/>
                        </a:lnSpc>
                        <a:tabLst>
                          <a:tab pos="1448181" algn="l"/>
                          <a:tab pos="2620010" algn="l"/>
                          <a:tab pos="3792347" algn="l"/>
                          <a:tab pos="5067807" algn="l"/>
                          <a:tab pos="6032881" algn="l"/>
                          <a:tab pos="7360285" algn="l"/>
                        </a:tabLst>
                        <a:defRPr/>
                      </a:pPr>
                      <a:endParaRPr lang="ko-KR" altLang="en-US" sz="950">
                        <a:solidFill>
                          <a:schemeClr val="tx1">
                            <a:lumMod val="10000"/>
                            <a:lumOff val="90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95" name=""/>
          <p:cNvGrpSpPr/>
          <p:nvPr/>
        </p:nvGrpSpPr>
        <p:grpSpPr>
          <a:xfrm rot="0">
            <a:off x="4876800" y="4785040"/>
            <a:ext cx="1469134" cy="1846160"/>
            <a:chOff x="4876800" y="4785040"/>
            <a:chExt cx="1469134" cy="1846160"/>
          </a:xfrm>
        </p:grpSpPr>
        <p:sp>
          <p:nvSpPr>
            <p:cNvPr id="91" name="Rectangle 9"/>
            <p:cNvSpPr/>
            <p:nvPr/>
          </p:nvSpPr>
          <p:spPr>
            <a:xfrm>
              <a:off x="4878000" y="5029200"/>
              <a:ext cx="1296000" cy="1602000"/>
            </a:xfrm>
            <a:prstGeom prst="rect">
              <a:avLst/>
            </a:prstGeom>
            <a:noFill/>
            <a:ln w="28575" algn="ctr">
              <a:solidFill>
                <a:schemeClr val="accent5">
                  <a:lumMod val="80000"/>
                  <a:lumOff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0" tIns="0" rIns="0" bIns="0" anchor="t" anchorCtr="0">
              <a:noAutofit/>
            </a:bodyPr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88" name=""/>
            <p:cNvGrpSpPr/>
            <p:nvPr/>
          </p:nvGrpSpPr>
          <p:grpSpPr>
            <a:xfrm rot="0">
              <a:off x="4876800" y="4953000"/>
              <a:ext cx="1371598" cy="219893"/>
              <a:chOff x="6798362" y="393324"/>
              <a:chExt cx="1767593" cy="853076"/>
            </a:xfrm>
            <a:solidFill>
              <a:schemeClr val="accent5">
                <a:lumMod val="80000"/>
                <a:lumOff val="20000"/>
              </a:schemeClr>
            </a:solidFill>
          </p:grpSpPr>
          <p:sp>
            <p:nvSpPr>
              <p:cNvPr id="89" name="직사각형 12"/>
              <p:cNvSpPr/>
              <p:nvPr/>
            </p:nvSpPr>
            <p:spPr>
              <a:xfrm>
                <a:off x="6798363" y="502921"/>
                <a:ext cx="1767592" cy="743479"/>
              </a:xfrm>
              <a:prstGeom prst="rect">
                <a:avLst/>
              </a:prstGeom>
              <a:grpFill/>
              <a:ln w="9525" cap="flat" cmpd="sng">
                <a:solidFill>
                  <a:schemeClr val="accent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anchor="ctr">
                <a:noAutofit/>
              </a:bodyPr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90" name="TextBox 40"/>
              <p:cNvSpPr txBox="1"/>
              <p:nvPr/>
            </p:nvSpPr>
            <p:spPr>
              <a:xfrm>
                <a:off x="6798362" y="393323"/>
                <a:ext cx="1538478" cy="852514"/>
              </a:xfrm>
              <a:prstGeom prst="rect">
                <a:avLst/>
              </a:prstGeom>
              <a:grpFill/>
              <a:ln w="9525" cap="flat" cmpd="sng">
                <a:solidFill>
                  <a:schemeClr val="accent1"/>
                </a:solidFill>
                <a:prstDash val="solid"/>
                <a:round/>
              </a:ln>
            </p:spPr>
            <p:txBody>
              <a:bodyPr vert="horz" wrap="square" lIns="91440" tIns="45720" rIns="91440" bIns="45720">
                <a:noAutofit/>
              </a:bodyPr>
              <a:lstStyle/>
              <a:p>
                <a:pPr algn="ctr">
                  <a:defRPr/>
                </a:pPr>
                <a:r>
                  <a:rPr lang="en-US" altLang="ko-KR" sz="900" b="1">
                    <a:solidFill>
                      <a:schemeClr val="bg1"/>
                    </a:solidFill>
                    <a:latin typeface="맑은 고딕"/>
                  </a:rPr>
                  <a:t>‘</a:t>
                </a:r>
                <a:r>
                  <a:rPr lang="ko-KR" altLang="en-US" sz="900" b="1">
                    <a:solidFill>
                      <a:schemeClr val="bg1"/>
                    </a:solidFill>
                    <a:latin typeface="맑은 고딕"/>
                  </a:rPr>
                  <a:t>라면데이</a:t>
                </a:r>
                <a:r>
                  <a:rPr lang="en-US" altLang="ko-KR" sz="900" b="1">
                    <a:solidFill>
                      <a:schemeClr val="bg1"/>
                    </a:solidFill>
                    <a:latin typeface="맑은 고딕"/>
                  </a:rPr>
                  <a:t>’</a:t>
                </a:r>
                <a:endParaRPr lang="en-US" altLang="ko-KR" sz="900" b="1">
                  <a:solidFill>
                    <a:schemeClr val="bg1"/>
                  </a:solidFill>
                  <a:latin typeface="맑은 고딕"/>
                </a:endParaRPr>
              </a:p>
            </p:txBody>
          </p:sp>
        </p:grpSp>
        <p:sp>
          <p:nvSpPr>
            <p:cNvPr id="94" name="말풍선: 타원형 18"/>
            <p:cNvSpPr/>
            <p:nvPr/>
          </p:nvSpPr>
          <p:spPr>
            <a:xfrm>
              <a:off x="5846065" y="4785040"/>
              <a:ext cx="499869" cy="320360"/>
            </a:xfrm>
            <a:prstGeom prst="wedgeEllipseCallout">
              <a:avLst>
                <a:gd name="adj1" fmla="val 243"/>
                <a:gd name="adj2" fmla="val 62500"/>
              </a:avLst>
            </a:prstGeom>
            <a:solidFill>
              <a:schemeClr val="accent5">
                <a:lumMod val="80000"/>
                <a:lumOff val="20000"/>
              </a:schemeClr>
            </a:solidFill>
            <a:ln w="38100" algn="ctr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anchorCtr="0">
              <a:noAutofit/>
            </a:bodyPr>
            <a:lstStyle/>
            <a:p>
              <a:pPr algn="ctr">
                <a:defRPr/>
              </a:pPr>
              <a:endParaRPr lang="ko-KR" altLang="en-US"/>
            </a:p>
          </p:txBody>
        </p:sp>
      </p:grpSp>
      <p:pic>
        <p:nvPicPr>
          <p:cNvPr id="93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5854700" y="4743451"/>
            <a:ext cx="482599" cy="361949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96" name="Rectangle 9"/>
          <p:cNvSpPr/>
          <p:nvPr/>
        </p:nvSpPr>
        <p:spPr>
          <a:xfrm>
            <a:off x="3505200" y="3429000"/>
            <a:ext cx="1371599" cy="1600200"/>
          </a:xfrm>
          <a:prstGeom prst="rect">
            <a:avLst/>
          </a:prstGeom>
          <a:noFill/>
          <a:ln w="28575" algn="ctr"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anchor="t" anchorCtr="0">
            <a:noAutofit/>
          </a:bodyPr>
          <a:lstStyle/>
          <a:p>
            <a:pPr algn="ctr">
              <a:defRPr/>
            </a:pPr>
            <a:endParaRPr lang="en-US"/>
          </a:p>
        </p:txBody>
      </p:sp>
      <p:sp>
        <p:nvSpPr>
          <p:cNvPr id="97" name="직사각형 12"/>
          <p:cNvSpPr/>
          <p:nvPr/>
        </p:nvSpPr>
        <p:spPr>
          <a:xfrm>
            <a:off x="3505200" y="3314700"/>
            <a:ext cx="1295400" cy="22860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>
              <a:solidFill>
                <a:srgbClr val="ffd000"/>
              </a:solidFill>
            </a:endParaRPr>
          </a:p>
          <a:p>
            <a:pPr algn="ctr">
              <a:defRPr/>
            </a:pPr>
            <a:r>
              <a:rPr lang="ko-KR" altLang="en-US">
                <a:solidFill>
                  <a:srgbClr val="ffd000"/>
                </a:solidFill>
              </a:rPr>
              <a:t>  </a:t>
            </a:r>
            <a:endParaRPr lang="ko-KR" altLang="en-US">
              <a:solidFill>
                <a:srgbClr val="ffd000"/>
              </a:solidFill>
            </a:endParaRPr>
          </a:p>
        </p:txBody>
      </p:sp>
      <p:sp>
        <p:nvSpPr>
          <p:cNvPr id="99" name="말풍선: 타원형 18"/>
          <p:cNvSpPr/>
          <p:nvPr/>
        </p:nvSpPr>
        <p:spPr>
          <a:xfrm>
            <a:off x="4605531" y="3268820"/>
            <a:ext cx="499869" cy="320360"/>
          </a:xfrm>
          <a:prstGeom prst="wedgeEllipseCallout">
            <a:avLst>
              <a:gd name="adj1" fmla="val 243"/>
              <a:gd name="adj2" fmla="val 62500"/>
            </a:avLst>
          </a:prstGeom>
          <a:solidFill>
            <a:srgbClr val="ffd200"/>
          </a:solidFill>
          <a:ln w="38100" algn="ctr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0" name="TextBox 40"/>
          <p:cNvSpPr txBox="1"/>
          <p:nvPr/>
        </p:nvSpPr>
        <p:spPr>
          <a:xfrm>
            <a:off x="3505200" y="3314700"/>
            <a:ext cx="990600" cy="228600"/>
          </a:xfrm>
          <a:prstGeom prst="rect">
            <a:avLst/>
          </a:prstGeom>
          <a:noFill/>
        </p:spPr>
        <p:txBody>
          <a:bodyPr vert="horz" wrap="square" anchorCtr="0">
            <a:noAutofit/>
          </a:bodyPr>
          <a:lstStyle/>
          <a:p>
            <a:pPr>
              <a:defRPr/>
            </a:pPr>
            <a:r>
              <a:rPr lang="ko-KR" altLang="en-US" sz="1000" b="1">
                <a:solidFill>
                  <a:schemeClr val="bg1"/>
                </a:solidFill>
                <a:latin typeface="맑은 고딕"/>
                <a:cs typeface="맑은 고딕"/>
              </a:rPr>
              <a:t>    </a:t>
            </a:r>
            <a:r>
              <a:rPr lang="en-US" altLang="ko-KR" sz="1000" b="1">
                <a:solidFill>
                  <a:schemeClr val="bg1"/>
                </a:solidFill>
                <a:latin typeface="맑은 고딕"/>
                <a:cs typeface="맑은 고딕"/>
              </a:rPr>
              <a:t>‘</a:t>
            </a:r>
            <a:r>
              <a:rPr lang="ko-KR" altLang="en-US" sz="1000" b="1">
                <a:solidFill>
                  <a:schemeClr val="bg1"/>
                </a:solidFill>
                <a:latin typeface="맑은 고딕"/>
                <a:cs typeface="맑은 고딕"/>
              </a:rPr>
              <a:t>피자데이</a:t>
            </a:r>
            <a:r>
              <a:rPr lang="en-US" altLang="ko-KR" sz="1000" b="1">
                <a:solidFill>
                  <a:schemeClr val="bg1"/>
                </a:solidFill>
                <a:latin typeface="맑은 고딕"/>
                <a:cs typeface="맑은 고딕"/>
              </a:rPr>
              <a:t>’</a:t>
            </a:r>
            <a:endParaRPr lang="en-US" altLang="ko-KR" sz="1000" b="1">
              <a:solidFill>
                <a:schemeClr val="bg1"/>
              </a:solidFill>
              <a:latin typeface="맑은 고딕"/>
              <a:cs typeface="맑은 고딕"/>
            </a:endParaRPr>
          </a:p>
        </p:txBody>
      </p:sp>
      <p:pic>
        <p:nvPicPr>
          <p:cNvPr id="101" name="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3263104"/>
            <a:ext cx="477102" cy="3317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266</ep:Words>
  <ep:PresentationFormat>A4 Paper (210x297 mm)</ep:PresentationFormat>
  <ep:Paragraphs>17</ep:Paragraphs>
  <ep:Slides>3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ep:HeadingPairs>
  <ep:TitlesOfParts>
    <vt:vector size="4" baseType="lpstr">
      <vt:lpstr>Office Theme</vt:lpstr>
      <vt:lpstr>슬라이드 1</vt:lpstr>
      <vt:lpstr>슬라이드 2</vt:lpstr>
      <vt:lpstr>슬라이드 3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2006-08-16T00:00:00.000</dcterms:created>
  <dc:creator>Windows User</dc:creator>
  <cp:lastModifiedBy>main</cp:lastModifiedBy>
  <dcterms:modified xsi:type="dcterms:W3CDTF">2020-02-12T11:19:33.403</dcterms:modified>
  <cp:revision>856</cp:revision>
  <dc:title>Slide 1</dc:title>
  <cp:version>0906.0100.01</cp:version>
</cp:coreProperties>
</file>