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0690860" cy="755904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 scaleToFitPaper="1" frameSlides="1"/>
  <p:showPr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lastView="sldThumbnailView">
  <p:normalViewPr>
    <p:restoredLeft sz="6378"/>
    <p:restoredTop sz="99128"/>
  </p:normalViewPr>
  <p:slideViewPr>
    <p:cSldViewPr>
      <p:cViewPr>
        <p:scale>
          <a:sx n="90" d="100"/>
          <a:sy n="90" d="100"/>
        </p:scale>
        <p:origin x="-2262" y="-84"/>
      </p:cViewPr>
      <p:guideLst>
        <p:guide orient="horz" pos="2376"/>
        <p:guide pos="336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tableStyles" Target="tableStyles.xml"  /><Relationship Id="rId2" Type="http://schemas.openxmlformats.org/officeDocument/2006/relationships/slide" Target="slides/slide1.xml"  /><Relationship Id="rId3" Type="http://schemas.openxmlformats.org/officeDocument/2006/relationships/slide" Target="slides/slide2.xml"  /><Relationship Id="rId4" Type="http://schemas.openxmlformats.org/officeDocument/2006/relationships/slide" Target="slides/slide3.xml"  /><Relationship Id="rId5" Type="http://schemas.openxmlformats.org/officeDocument/2006/relationships/slide" Target="slides/slide4.xml"  /><Relationship Id="rId6" Type="http://schemas.openxmlformats.org/officeDocument/2006/relationships/slide" Target="slides/slide5.xml"  /><Relationship Id="rId7" Type="http://schemas.openxmlformats.org/officeDocument/2006/relationships/presProps" Target="presProps.xml"  /><Relationship Id="rId8" Type="http://schemas.openxmlformats.org/officeDocument/2006/relationships/viewProps" Target="viewProps.xml"  /><Relationship Id="rId9" Type="http://schemas.openxmlformats.org/officeDocument/2006/relationships/theme" Target="theme/theme1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Relationship Id="rId4" Type="http://schemas.openxmlformats.org/officeDocument/2006/relationships/image" Target="../media/image3.jpe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Relationship Id="rId4" Type="http://schemas.openxmlformats.org/officeDocument/2006/relationships/image" Target="../media/image4.jpe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Relationship Id="rId4" Type="http://schemas.openxmlformats.org/officeDocument/2006/relationships/image" Target="../media/image5.jpeg"  /><Relationship Id="rId5" Type="http://schemas.openxmlformats.org/officeDocument/2006/relationships/image" Target="../media/image6.jpe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0670545" cy="75455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016628" y="163828"/>
            <a:ext cx="2395602" cy="4914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700" b="1">
                <a:solidFill>
                  <a:srgbClr val="000000"/>
                </a:solidFill>
              </a:rPr>
              <a:t>월간메뉴안내</a:t>
            </a:r>
            <a:endParaRPr lang="en-US" altLang="ko-KR" sz="2700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77533" y="397520"/>
            <a:ext cx="1386581" cy="25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1188148" algn="l"/>
              </a:tabLst>
              <a:defRPr/>
            </a:pPr>
            <a:r>
              <a:rPr lang="en-US" altLang="ko-KR" sz="1100" b="1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[2019.06.01~06.30]</a:t>
            </a:r>
            <a:endParaRPr lang="en-US" altLang="ko-KR" sz="1100" b="1">
              <a:solidFill>
                <a:srgbClr val="000000"/>
              </a:solidFill>
              <a:latin typeface="함초롬돋움"/>
              <a:ea typeface="함초롬돋움"/>
              <a:cs typeface="함초롬돋움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49580" y="6794510"/>
            <a:ext cx="607123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특정 식품에 알러지(Allergy)가 있는 분들께서는 메뉴표를 보시고 </a:t>
            </a:r>
            <a:r>
              <a:rPr lang="ko-KR" altLang="en-US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영양연구</a:t>
            </a: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실로 문의하여 주시기 바랍니다.</a:t>
            </a:r>
            <a:endParaRPr lang="en-US" altLang="ko-KR" sz="1120" b="1">
              <a:solidFill>
                <a:srgbClr val="000000"/>
              </a:solidFill>
              <a:latin typeface="한컴 윤체 L"/>
              <a:ea typeface="한컴 윤체 L"/>
              <a:cs typeface="맑은 고딕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02830" y="6789420"/>
            <a:ext cx="1818513" cy="26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>
                <a:solidFill>
                  <a:srgbClr val="000000"/>
                </a:solidFill>
                <a:latin typeface="한컴 윤체 L"/>
                <a:ea typeface="한컴 윤체 L"/>
              </a:rPr>
              <a:t>소중한 의견 및 문의</a:t>
            </a:r>
            <a:endParaRPr lang="ko-KR" altLang="ko-KR" sz="1200" b="1">
              <a:latin typeface="한컴 윤체 L"/>
              <a:ea typeface="한컴 윤체 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7200" y="7010400"/>
            <a:ext cx="9190738" cy="377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076952" algn="l"/>
              </a:tabLst>
              <a:defRPr/>
            </a:pP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</a:rPr>
              <a:t>상단의 메뉴 및 원산지는 사정에 따라 변경될 수있습니다.</a:t>
            </a:r>
            <a:r>
              <a:rPr lang="en-US" altLang="ko-KR" sz="1900"/>
              <a:t>	</a:t>
            </a:r>
            <a:r>
              <a:rPr lang="ko-KR" altLang="en-US" sz="1900"/>
              <a:t>                                </a:t>
            </a:r>
            <a:r>
              <a:rPr lang="ko-KR" altLang="en-US" sz="1900" b="1"/>
              <a:t>   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070-5210-6615</a:t>
            </a: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 </a:t>
            </a:r>
            <a:endParaRPr lang="ko-KR" altLang="en-US" sz="1100">
              <a:solidFill>
                <a:srgbClr val="000000"/>
              </a:solidFill>
              <a:latin typeface="한컴 윤체 L"/>
              <a:ea typeface="한컴 윤체 L"/>
              <a:cs typeface="함초롬돋움"/>
            </a:endParaRPr>
          </a:p>
        </p:txBody>
      </p:sp>
      <p:pic>
        <p:nvPicPr>
          <p:cNvPr id="80" name=""/>
          <p:cNvPicPr>
            <a:picLocks noChangeAspect="1"/>
          </p:cNvPicPr>
          <p:nvPr/>
        </p:nvPicPr>
        <p:blipFill rotWithShape="1">
          <a:blip r:embed="rId3"/>
          <a:srcRect t="13370" b="6420"/>
          <a:stretch>
            <a:fillRect/>
          </a:stretch>
        </p:blipFill>
        <p:spPr>
          <a:xfrm>
            <a:off x="697230" y="198119"/>
            <a:ext cx="1828800" cy="457200"/>
          </a:xfrm>
          <a:prstGeom prst="rect">
            <a:avLst/>
          </a:prstGeom>
        </p:spPr>
      </p:pic>
      <p:graphicFrame>
        <p:nvGraphicFramePr>
          <p:cNvPr id="82" name="Table 7"/>
          <p:cNvGraphicFramePr>
            <a:graphicFrameLocks noGrp="1"/>
          </p:cNvGraphicFramePr>
          <p:nvPr/>
        </p:nvGraphicFramePr>
        <p:xfrm>
          <a:off x="459826" y="728763"/>
          <a:ext cx="9669023" cy="6021468"/>
        </p:xfrm>
        <a:graphic>
          <a:graphicData uri="http://schemas.openxmlformats.org/drawingml/2006/table">
            <a:tbl>
              <a:tblPr firstRow="1" bandRow="1"/>
              <a:tblGrid>
                <a:gridCol w="467873"/>
                <a:gridCol w="1295400"/>
                <a:gridCol w="1314450"/>
                <a:gridCol w="1323975"/>
                <a:gridCol w="1314450"/>
                <a:gridCol w="1314450"/>
                <a:gridCol w="1323975"/>
                <a:gridCol w="1314450"/>
              </a:tblGrid>
              <a:tr h="235452">
                <a:tc rowSpan="2">
                  <a:txBody>
                    <a:bodyPr vert="horz" lIns="0" tIns="0" rIns="0" bIns="0" anchor="t" anchorCtr="0"/>
                    <a:p>
                      <a:pPr indent="92075">
                        <a:lnSpc>
                          <a:spcPts val="20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gridSpan="7">
                  <a:txBody>
                    <a:bodyPr vert="horz" lIns="0" tIns="0" rIns="0" bIns="0" anchor="t" anchorCtr="0"/>
                    <a:p>
                      <a:pPr>
                        <a:lnSpc>
                          <a:spcPts val="1295"/>
                        </a:lnSpc>
                        <a:tabLst>
                          <a:tab pos="1565529" algn="l"/>
                          <a:tab pos="2737485" algn="l"/>
                          <a:tab pos="3909695" algn="l"/>
                          <a:tab pos="5081651" algn="l"/>
                          <a:tab pos="6253988" algn="l"/>
                          <a:tab pos="7399909" algn="l"/>
                        </a:tabLst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</a:t>
                      </a:r>
                      <a:r>
                        <a:rPr lang="ko-KR" altLang="en-US" b="1">
                          <a:latin typeface="맑은 고딕"/>
                        </a:rPr>
                        <a:t>                              </a:t>
                      </a:r>
                      <a:r>
                        <a:rPr lang="en-US" altLang="ko-KR" sz="900" b="1">
                          <a:latin typeface="맑은 고딕"/>
                          <a:cs typeface="맑은 고딕"/>
                        </a:rPr>
                        <a:t>	</a:t>
                      </a:r>
                      <a:r>
                        <a:rPr lang="ko-KR" altLang="en-US" sz="900" b="1">
                          <a:latin typeface="맑은 고딕"/>
                        </a:rPr>
                        <a:t>                                                           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6월 1일</a:t>
                      </a:r>
                      <a:r>
                        <a:rPr lang="en-US" altLang="ko-KR" sz="900" b="1">
                          <a:latin typeface="맑은 고딕"/>
                          <a:cs typeface="맑은 고딕"/>
                        </a:rPr>
                        <a:t>	</a:t>
                      </a:r>
                      <a:r>
                        <a:rPr lang="ko-KR" altLang="en-US" sz="900" b="1"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6월 2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일 </a:t>
                      </a:r>
                      <a:endParaRPr lang="ko-KR" altLang="en-US" sz="900" b="1">
                        <a:solidFill>
                          <a:schemeClr val="bg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</a:tr>
              <a:tr h="217833">
                <a:tc v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2910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화요일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수요일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목요일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금요일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토요일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</a:rPr>
                        <a:t>일요일</a:t>
                      </a:r>
                      <a:endParaRPr lang="en-US" altLang="ko-KR" sz="9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</a:tr>
              <a:tr h="1006367">
                <a:tc rowSpan="3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정성이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가득한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조식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설렁탕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모듬장조림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무생채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동태찌개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스크램블에그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케찹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우엉조림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73785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248205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마늘빵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오곡코코볼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참외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블루베리머핀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초코첵스매직딸기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크래미샐러드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배주스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282592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건강을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생각한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중식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크림소스떡볶이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버섯매운탕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크리스피핫도그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케찹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김가루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유자단무지채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살구복숭아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현미찹쌀밥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등뼈감자탕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버팔로윙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온두부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김치볶음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근대나물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바나나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45533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299852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8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행복을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주는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석식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콩비지찌개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돼지갈비찜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감자채볶음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치커리사과무침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햄야채볶음밥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꼬치어묵국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쫄볶이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김말이튀김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반달단무지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오렌지주스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48678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0670545" cy="75455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114800" y="152400"/>
            <a:ext cx="2395602" cy="493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700" b="1">
                <a:solidFill>
                  <a:srgbClr val="000000"/>
                </a:solidFill>
              </a:rPr>
              <a:t>월간메뉴안내</a:t>
            </a:r>
            <a:endParaRPr lang="en-US" altLang="ko-KR" sz="2700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77533" y="397520"/>
            <a:ext cx="1386581" cy="25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1188148" algn="l"/>
              </a:tabLst>
              <a:defRPr/>
            </a:pPr>
            <a:r>
              <a:rPr lang="en-US" altLang="ko-KR" sz="1100" b="1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[2019.06.01~06.30]</a:t>
            </a:r>
            <a:endParaRPr lang="en-US" altLang="ko-KR" sz="1100" b="1">
              <a:solidFill>
                <a:srgbClr val="000000"/>
              </a:solidFill>
              <a:latin typeface="함초롬돋움"/>
              <a:ea typeface="함초롬돋움"/>
              <a:cs typeface="함초롬돋움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839200" y="7772400"/>
            <a:ext cx="1284859" cy="1814322"/>
          </a:xfrm>
          <a:prstGeom prst="rect">
            <a:avLst/>
          </a:prstGeom>
          <a:noFill/>
          <a:ln w="3175">
            <a:solidFill>
              <a:srgbClr val="ff6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t" anchorCtr="0"/>
          <a:lstStyle/>
          <a:p>
            <a:pPr algn="ctr">
              <a:defRPr/>
            </a:pPr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49580" y="6794510"/>
            <a:ext cx="607123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특정 식품에 알러지(Allergy)가 있는 분들께서는 메뉴표를 보시고 </a:t>
            </a:r>
            <a:r>
              <a:rPr lang="ko-KR" altLang="en-US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영양연구</a:t>
            </a: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실로 문의하여 주시기 바랍니다.</a:t>
            </a:r>
            <a:endParaRPr lang="en-US" altLang="ko-KR" sz="1120" b="1">
              <a:solidFill>
                <a:srgbClr val="000000"/>
              </a:solidFill>
              <a:latin typeface="한컴 윤체 L"/>
              <a:ea typeface="한컴 윤체 L"/>
              <a:cs typeface="맑은 고딕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02830" y="6789420"/>
            <a:ext cx="1818513" cy="26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>
                <a:solidFill>
                  <a:srgbClr val="000000"/>
                </a:solidFill>
                <a:latin typeface="한컴 윤체 L"/>
                <a:ea typeface="한컴 윤체 L"/>
              </a:rPr>
              <a:t>소중한 의견 및 문의</a:t>
            </a:r>
            <a:endParaRPr lang="ko-KR" altLang="ko-KR" sz="1200" b="1">
              <a:latin typeface="한컴 윤체 L"/>
              <a:ea typeface="한컴 윤체 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10461" y="6945630"/>
            <a:ext cx="9190739" cy="377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076952" algn="l"/>
              </a:tabLst>
              <a:defRPr/>
            </a:pP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</a:rPr>
              <a:t>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</a:rPr>
              <a:t>상단의 메뉴 및 원산지는 사정에 따라 변경될 수있습니다.</a:t>
            </a:r>
            <a:r>
              <a:rPr lang="en-US" altLang="ko-KR" sz="1900"/>
              <a:t>	</a:t>
            </a:r>
            <a:r>
              <a:rPr lang="ko-KR" altLang="en-US" sz="1900"/>
              <a:t>                                </a:t>
            </a:r>
            <a:r>
              <a:rPr lang="ko-KR" altLang="en-US" sz="1900" b="1"/>
              <a:t>   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070-5210-6615</a:t>
            </a: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 </a:t>
            </a:r>
            <a:endParaRPr lang="ko-KR" altLang="en-US" sz="1100">
              <a:solidFill>
                <a:srgbClr val="000000"/>
              </a:solidFill>
              <a:latin typeface="한컴 윤체 L"/>
              <a:ea typeface="한컴 윤체 L"/>
              <a:cs typeface="함초롬돋움"/>
            </a:endParaRPr>
          </a:p>
        </p:txBody>
      </p:sp>
      <p:pic>
        <p:nvPicPr>
          <p:cNvPr id="80" name=""/>
          <p:cNvPicPr>
            <a:picLocks noChangeAspect="1"/>
          </p:cNvPicPr>
          <p:nvPr/>
        </p:nvPicPr>
        <p:blipFill rotWithShape="1">
          <a:blip r:embed="rId3"/>
          <a:srcRect t="13370" b="6420"/>
          <a:stretch>
            <a:fillRect/>
          </a:stretch>
        </p:blipFill>
        <p:spPr>
          <a:xfrm>
            <a:off x="697230" y="198119"/>
            <a:ext cx="1828800" cy="457200"/>
          </a:xfrm>
          <a:prstGeom prst="rect">
            <a:avLst/>
          </a:prstGeom>
        </p:spPr>
      </p:pic>
      <p:graphicFrame>
        <p:nvGraphicFramePr>
          <p:cNvPr id="82" name="Table 7"/>
          <p:cNvGraphicFramePr>
            <a:graphicFrameLocks noGrp="1"/>
          </p:cNvGraphicFramePr>
          <p:nvPr/>
        </p:nvGraphicFramePr>
        <p:xfrm>
          <a:off x="457202" y="685800"/>
          <a:ext cx="9674773" cy="6065702"/>
        </p:xfrm>
        <a:graphic>
          <a:graphicData uri="http://schemas.openxmlformats.org/drawingml/2006/table">
            <a:tbl>
              <a:tblPr firstRow="1" bandRow="1"/>
              <a:tblGrid>
                <a:gridCol w="467873"/>
                <a:gridCol w="1295400"/>
                <a:gridCol w="1314450"/>
                <a:gridCol w="1323975"/>
                <a:gridCol w="1320200"/>
                <a:gridCol w="1314450"/>
                <a:gridCol w="1323975"/>
                <a:gridCol w="1314450"/>
              </a:tblGrid>
              <a:tr h="235452">
                <a:tc rowSpan="2">
                  <a:txBody>
                    <a:bodyPr vert="horz" lIns="0" tIns="0" rIns="0" bIns="0" anchor="t" anchorCtr="0"/>
                    <a:p>
                      <a:pPr indent="92075">
                        <a:lnSpc>
                          <a:spcPts val="20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gridSpan="7">
                  <a:txBody>
                    <a:bodyPr vert="horz" lIns="0" tIns="0" rIns="0" bIns="0" anchor="t" anchorCtr="0"/>
                    <a:p>
                      <a:pPr>
                        <a:lnSpc>
                          <a:spcPts val="1295"/>
                        </a:lnSpc>
                        <a:tabLst>
                          <a:tab pos="1565529" algn="l"/>
                          <a:tab pos="2737485" algn="l"/>
                          <a:tab pos="3909695" algn="l"/>
                          <a:tab pos="5081651" algn="l"/>
                          <a:tab pos="6253988" algn="l"/>
                          <a:tab pos="7399909" algn="l"/>
                        </a:tabLst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6월 3일-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생일데이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6월 4일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6월 5일</a:t>
                      </a:r>
                      <a:r>
                        <a:rPr lang="ko-KR" altLang="en-US" sz="8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8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-</a:t>
                      </a:r>
                      <a:r>
                        <a:rPr lang="ko-KR" altLang="en-US" sz="8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전체의무귀가         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6월 6일-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현충일</a:t>
                      </a:r>
                      <a:r>
                        <a:rPr lang="ko-KR" altLang="en-US" b="1">
                          <a:latin typeface="맑은 고딕"/>
                        </a:rPr>
                        <a:t>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6월 7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재량휴일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6월 8일</a:t>
                      </a:r>
                      <a:r>
                        <a:rPr lang="ko-KR" altLang="en-US" b="1">
                          <a:latin typeface="맑은 고딕"/>
                        </a:rPr>
                        <a:t>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6월 9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</a:tr>
              <a:tr h="217833">
                <a:tc v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2910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화요일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수요일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목요일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금요일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토요일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</a:rPr>
                        <a:t>일요일</a:t>
                      </a:r>
                      <a:endParaRPr lang="en-US" altLang="ko-KR" sz="9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</a:tr>
              <a:tr h="900641">
                <a:tc rowSpan="3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정성이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가득한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조식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흑미밥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쇠고기당면국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마파두부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콩나물국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칠리탕수육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귀리밥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두부된장국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제육볶음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멘보샤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148166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야채죽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쇠고기죽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1272116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사과팬케이크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오레오오즈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고구마샐러드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복숭아주스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부시맨브래드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아몬드푸레이크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양배추샐러드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멜론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하트도넛딸기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후르트링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크랜베리치킨샐러드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비피더스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1313499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건강을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생각한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중식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현미찰옥수수밥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미역국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돼지갈비구이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오징어김치전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참외오이무침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케이크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수제티라미스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곤드레나물밥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들깨무채국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피칸테닭살오븐구이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어묵간장볶음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오이지무침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청포도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현미기장밥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만둣국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아귀깐풍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골뱅이초무침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소면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시금치나물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수리취복떡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203199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캐모마일차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1399116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8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행복을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주는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석식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호박된장국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납작당면찜닭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청포묵김무침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브로콜리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파인애플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단호박스프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함박스테이크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새송이야채볶음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오이피클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오렌지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248678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3" name="Rectangle 9"/>
          <p:cNvSpPr/>
          <p:nvPr/>
        </p:nvSpPr>
        <p:spPr>
          <a:xfrm>
            <a:off x="938773" y="3566160"/>
            <a:ext cx="1271027" cy="1539240"/>
          </a:xfrm>
          <a:prstGeom prst="rect">
            <a:avLst/>
          </a:prstGeom>
          <a:noFill/>
          <a:ln w="28575" algn="ctr">
            <a:solidFill>
              <a:srgbClr val="a580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 anchorCtr="0">
            <a:noAutofit/>
          </a:bodyPr>
          <a:lstStyle/>
          <a:p>
            <a:pPr algn="ctr">
              <a:defRPr/>
            </a:pPr>
            <a:endParaRPr lang="en-US"/>
          </a:p>
        </p:txBody>
      </p:sp>
      <p:grpSp>
        <p:nvGrpSpPr>
          <p:cNvPr id="84" name=""/>
          <p:cNvGrpSpPr/>
          <p:nvPr/>
        </p:nvGrpSpPr>
        <p:grpSpPr>
          <a:xfrm rot="0">
            <a:off x="939322" y="3275536"/>
            <a:ext cx="1534193" cy="351583"/>
            <a:chOff x="6445984" y="514322"/>
            <a:chExt cx="2164491" cy="980082"/>
          </a:xfrm>
        </p:grpSpPr>
        <p:sp>
          <p:nvSpPr>
            <p:cNvPr id="85" name="직사각형 12"/>
            <p:cNvSpPr/>
            <p:nvPr/>
          </p:nvSpPr>
          <p:spPr>
            <a:xfrm>
              <a:off x="6445984" y="798837"/>
              <a:ext cx="1586853" cy="637582"/>
            </a:xfrm>
            <a:prstGeom prst="rect">
              <a:avLst/>
            </a:prstGeom>
            <a:solidFill>
              <a:srgbClr val="a580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6" name="말풍선: 타원형 18"/>
            <p:cNvSpPr/>
            <p:nvPr/>
          </p:nvSpPr>
          <p:spPr>
            <a:xfrm>
              <a:off x="7915900" y="514322"/>
              <a:ext cx="694575" cy="855595"/>
            </a:xfrm>
            <a:prstGeom prst="wedgeEllipseCallout">
              <a:avLst>
                <a:gd name="adj1" fmla="val 243"/>
                <a:gd name="adj2" fmla="val 62500"/>
              </a:avLst>
            </a:prstGeom>
            <a:solidFill>
              <a:srgbClr val="a580e8"/>
            </a:solidFill>
            <a:ln w="38100" algn="ctr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7" name="TextBox 40"/>
            <p:cNvSpPr txBox="1"/>
            <p:nvPr/>
          </p:nvSpPr>
          <p:spPr>
            <a:xfrm>
              <a:off x="6653931" y="824844"/>
              <a:ext cx="1642450" cy="6695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ko-KR" sz="1000" b="1">
                  <a:solidFill>
                    <a:schemeClr val="bg1"/>
                  </a:solidFill>
                  <a:latin typeface="맑은 고딕"/>
                </a:rPr>
                <a:t>‘</a:t>
              </a:r>
              <a:r>
                <a:rPr lang="ko-KR" altLang="en-US" sz="1000" b="1">
                  <a:solidFill>
                    <a:schemeClr val="bg1"/>
                  </a:solidFill>
                  <a:latin typeface="맑은 고딕"/>
                </a:rPr>
                <a:t>생일데이</a:t>
              </a:r>
              <a:r>
                <a:rPr lang="en-US" altLang="ko-KR" sz="1000" b="1">
                  <a:solidFill>
                    <a:schemeClr val="bg1"/>
                  </a:solidFill>
                  <a:latin typeface="맑은 고딕"/>
                </a:rPr>
                <a:t>’</a:t>
              </a:r>
              <a:endParaRPr lang="en-US" altLang="ko-KR" sz="1000" b="1">
                <a:solidFill>
                  <a:schemeClr val="bg1"/>
                </a:solidFill>
                <a:latin typeface="맑은 고딕"/>
              </a:endParaRPr>
            </a:p>
          </p:txBody>
        </p:sp>
      </p:grpSp>
      <p:pic>
        <p:nvPicPr>
          <p:cNvPr id="88" name="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57400" y="3234309"/>
            <a:ext cx="359450" cy="3893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0670545" cy="75455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114800" y="152400"/>
            <a:ext cx="2395602" cy="493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700" b="1">
                <a:solidFill>
                  <a:srgbClr val="000000"/>
                </a:solidFill>
              </a:rPr>
              <a:t>월간메뉴안내</a:t>
            </a:r>
            <a:endParaRPr lang="en-US" altLang="ko-KR" sz="2700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77533" y="397520"/>
            <a:ext cx="1386581" cy="25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1188148" algn="l"/>
              </a:tabLst>
              <a:defRPr/>
            </a:pPr>
            <a:r>
              <a:rPr lang="en-US" altLang="ko-KR" sz="1100" b="1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[2019.06.01~06.30]</a:t>
            </a:r>
            <a:endParaRPr lang="en-US" altLang="ko-KR" sz="1100" b="1">
              <a:solidFill>
                <a:srgbClr val="000000"/>
              </a:solidFill>
              <a:latin typeface="함초롬돋움"/>
              <a:ea typeface="함초롬돋움"/>
              <a:cs typeface="함초롬돋움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839200" y="7772400"/>
            <a:ext cx="1284859" cy="1814322"/>
          </a:xfrm>
          <a:prstGeom prst="rect">
            <a:avLst/>
          </a:prstGeom>
          <a:noFill/>
          <a:ln w="3175">
            <a:solidFill>
              <a:srgbClr val="ff6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t" anchorCtr="0"/>
          <a:lstStyle/>
          <a:p>
            <a:pPr algn="ctr">
              <a:defRPr/>
            </a:pPr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76251" y="6858000"/>
            <a:ext cx="6076949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특정 식품에 알러지(Allergy)가 있는 분들께서는 메뉴표를 보시고 </a:t>
            </a:r>
            <a:r>
              <a:rPr lang="ko-KR" altLang="en-US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영양연구</a:t>
            </a: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실로 문의하여 주시기 바랍니다.</a:t>
            </a:r>
            <a:endParaRPr lang="en-US" altLang="ko-KR" sz="1120" b="1">
              <a:solidFill>
                <a:srgbClr val="000000"/>
              </a:solidFill>
              <a:latin typeface="한컴 윤체 L"/>
              <a:ea typeface="한컴 윤체 L"/>
              <a:cs typeface="맑은 고딕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391400" y="6858000"/>
            <a:ext cx="1818513" cy="26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>
                <a:solidFill>
                  <a:srgbClr val="000000"/>
                </a:solidFill>
                <a:latin typeface="한컴 윤체 L"/>
                <a:ea typeface="한컴 윤체 L"/>
              </a:rPr>
              <a:t>소중한 의견 및 문의</a:t>
            </a:r>
            <a:endParaRPr lang="ko-KR" altLang="ko-KR" sz="1200" b="1">
              <a:latin typeface="한컴 윤체 L"/>
              <a:ea typeface="한컴 윤체 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86662" y="7010400"/>
            <a:ext cx="9190738" cy="369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076952" algn="l"/>
              </a:tabLst>
              <a:defRPr/>
            </a:pP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</a:rPr>
              <a:t>상단의 메뉴 및 원산지는 사정에 따라 변경될 수있습니다.</a:t>
            </a:r>
            <a:r>
              <a:rPr lang="en-US" altLang="ko-KR" sz="1900"/>
              <a:t>	</a:t>
            </a:r>
            <a:r>
              <a:rPr lang="ko-KR" altLang="en-US" sz="1900"/>
              <a:t>                                </a:t>
            </a:r>
            <a:r>
              <a:rPr lang="ko-KR" altLang="en-US" sz="1900" b="1"/>
              <a:t>  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070-5210-6615</a:t>
            </a: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 </a:t>
            </a:r>
            <a:endParaRPr lang="ko-KR" altLang="en-US" sz="1100">
              <a:solidFill>
                <a:srgbClr val="000000"/>
              </a:solidFill>
              <a:latin typeface="한컴 윤체 L"/>
              <a:ea typeface="한컴 윤체 L"/>
              <a:cs typeface="함초롬돋움"/>
            </a:endParaRPr>
          </a:p>
        </p:txBody>
      </p:sp>
      <p:pic>
        <p:nvPicPr>
          <p:cNvPr id="80" name=""/>
          <p:cNvPicPr>
            <a:picLocks noChangeAspect="1"/>
          </p:cNvPicPr>
          <p:nvPr/>
        </p:nvPicPr>
        <p:blipFill rotWithShape="1">
          <a:blip r:embed="rId3"/>
          <a:srcRect t="13370" b="6420"/>
          <a:stretch>
            <a:fillRect/>
          </a:stretch>
        </p:blipFill>
        <p:spPr>
          <a:xfrm>
            <a:off x="697230" y="198119"/>
            <a:ext cx="1828800" cy="457200"/>
          </a:xfrm>
          <a:prstGeom prst="rect">
            <a:avLst/>
          </a:prstGeom>
        </p:spPr>
      </p:pic>
      <p:graphicFrame>
        <p:nvGraphicFramePr>
          <p:cNvPr id="82" name="Table 7"/>
          <p:cNvGraphicFramePr>
            <a:graphicFrameLocks noGrp="1"/>
          </p:cNvGraphicFramePr>
          <p:nvPr/>
        </p:nvGraphicFramePr>
        <p:xfrm>
          <a:off x="457201" y="685799"/>
          <a:ext cx="9675039" cy="6104436"/>
        </p:xfrm>
        <a:graphic>
          <a:graphicData uri="http://schemas.openxmlformats.org/drawingml/2006/table">
            <a:tbl>
              <a:tblPr firstRow="1" bandRow="1"/>
              <a:tblGrid>
                <a:gridCol w="468039"/>
                <a:gridCol w="1295400"/>
                <a:gridCol w="1352550"/>
                <a:gridCol w="1281731"/>
                <a:gridCol w="1323975"/>
                <a:gridCol w="1314919"/>
                <a:gridCol w="1323975"/>
                <a:gridCol w="1314450"/>
              </a:tblGrid>
              <a:tr h="232445">
                <a:tc rowSpan="2">
                  <a:txBody>
                    <a:bodyPr vert="horz" lIns="0" tIns="0" rIns="0" bIns="0" anchor="t" anchorCtr="0"/>
                    <a:p>
                      <a:pPr indent="92075">
                        <a:lnSpc>
                          <a:spcPts val="20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gridSpan="7">
                  <a:txBody>
                    <a:bodyPr vert="horz" lIns="0" tIns="0" rIns="0" bIns="0" anchor="t" anchorCtr="0"/>
                    <a:p>
                      <a:pPr>
                        <a:lnSpc>
                          <a:spcPts val="1295"/>
                        </a:lnSpc>
                        <a:tabLst>
                          <a:tab pos="1565529" algn="l"/>
                          <a:tab pos="2737485" algn="l"/>
                          <a:tab pos="3909695" algn="l"/>
                          <a:tab pos="5081651" algn="l"/>
                          <a:tab pos="6253988" algn="l"/>
                          <a:tab pos="7399909" algn="l"/>
                        </a:tabLst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6월 10일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6월 11일</a:t>
                      </a:r>
                      <a:r>
                        <a:rPr lang="ko-KR" altLang="en-US" b="1">
                          <a:latin typeface="맑은 고딕"/>
                        </a:rPr>
                        <a:t>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6월 12일-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세계음식의날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6월 13일</a:t>
                      </a:r>
                      <a:r>
                        <a:rPr lang="ko-KR" altLang="en-US" b="1">
                          <a:latin typeface="맑은 고딕"/>
                        </a:rPr>
                        <a:t>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6월 14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    </a:t>
                      </a:r>
                      <a:r>
                        <a:rPr lang="ko-KR" altLang="en-US" b="1">
                          <a:latin typeface="맑은 고딕"/>
                        </a:rPr>
                        <a:t>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6월 15일</a:t>
                      </a:r>
                      <a:r>
                        <a:rPr lang="ko-KR" altLang="en-US" b="1">
                          <a:latin typeface="맑은 고딕"/>
                        </a:rPr>
                        <a:t>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6월 16일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</a:tr>
              <a:tr h="215051">
                <a:tc v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2910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화요일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수요일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목요일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금요일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토요일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</a:rPr>
                        <a:t>일요일</a:t>
                      </a:r>
                      <a:endParaRPr lang="en-US" altLang="ko-KR" sz="9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</a:tr>
              <a:tr h="995611">
                <a:tc rowSpan="3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정성이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가득한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조식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차조밥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밀풰유나베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맑은 고딕"/>
                        </a:rPr>
                        <a:t>연어스테이크</a:t>
                      </a: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맑은 고딕"/>
                        </a:rPr>
                        <a:t>어니언소스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진미채무침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완두콩밥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돈육두부김치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비빔만두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찹쌀밥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참치찌개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스팸구이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케찹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매실장아찌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어묵국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닭장각구이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미나리초무침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김치콩나물국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꿔바로우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우엉조림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크림새우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보리밥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황태국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갈비찜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숙주무침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20231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낙지죽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단호박스프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어니언스프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쇠고기미역죽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클램차우더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양송이스프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128868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치즈케익파니니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크런치쉘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오라떼피치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초코머핀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그래놀라크런치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단호박샐러드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과일샐러드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초코우유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호두파이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초코첵스매직딸기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멕시칸샐러드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포도주스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베이글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크림치즈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매직딸기스노우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아침에주스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오븐에구운도넛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오레오오즈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꽃맛살샐러드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파인애플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미니쉘딸기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콘푸레이크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토마토치킨샐러드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사과주스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초코브라우니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후르트링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두부샐러드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요플레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1400835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건강을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생각한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중식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현미흑미밥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유부장국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대패오리찹스테이크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견과류강정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양상추샐러드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흑임자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D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현미찹쌀밥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순두부국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리얼치즈블럭돈가츠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파스타떡볶이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비타민발사믹생채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블루베리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해물빠에야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바지락조개탕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감바스 알 아히요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갈릭빅바게트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엔살라디야 루사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방울토마토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육개장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맑은 고딕"/>
                        </a:rPr>
                        <a:t>순살꽁치구이</a:t>
                      </a: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맑은 고딕"/>
                        </a:rPr>
                        <a:t>와사비간장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도톰고기완자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열무무침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석박지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벨지움리얼초코스틱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된장찌개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부추삼겹살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모듬버섯볶음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쌈채소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쌈장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파인애플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현미보리밥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다시마무채국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닭살두반장볶음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양념장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참나물오렌지무침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요거타임베리베리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스팸마요덮밥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맑은우동국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닭다리만두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명엽채조림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비트무생채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캐플주스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201677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1322325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8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행복을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주는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석식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쇠고기버섯찌개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어니언크림치킨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찹쌀콩멸치볶음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비트무생채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망고바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현미기장밥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팽이미역국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치즈닭갈비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허니버터감자칩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리코타치즈샐러드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한끼오트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자장소스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계란파국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후르츠탕수육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못난이파이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단무지부추무침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망고스틴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현미기장밥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돈육김치찌개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단호박닭찜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데리야끼소떡볶음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코올슬로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골드키위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돈코츠라멘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후리카케밥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짬뽕군만두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어묵조림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오이지무침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마시는초콜릿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현미귀리밥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조랭이떡국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오리주물럭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고구마치즈그라탕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사과부추샐러드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파인애플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호박감자국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돈육김치볶음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계란말이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케찹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영양부추양파무침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총각김치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참외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245502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</a:tbl>
          </a:graphicData>
        </a:graphic>
      </p:graphicFrame>
      <p:sp>
        <p:nvSpPr>
          <p:cNvPr id="83" name="Rectangle 9"/>
          <p:cNvSpPr/>
          <p:nvPr/>
        </p:nvSpPr>
        <p:spPr>
          <a:xfrm>
            <a:off x="3582000" y="3582000"/>
            <a:ext cx="1296000" cy="1620000"/>
          </a:xfrm>
          <a:prstGeom prst="rect">
            <a:avLst/>
          </a:prstGeom>
          <a:noFill/>
          <a:ln w="28575" algn="ctr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 anchorCtr="0">
            <a:noAutofit/>
          </a:bodyPr>
          <a:lstStyle/>
          <a:p>
            <a:pPr algn="ctr">
              <a:defRPr/>
            </a:pPr>
            <a:endParaRPr lang="en-US"/>
          </a:p>
        </p:txBody>
      </p:sp>
      <p:grpSp>
        <p:nvGrpSpPr>
          <p:cNvPr id="84" name=""/>
          <p:cNvGrpSpPr/>
          <p:nvPr/>
        </p:nvGrpSpPr>
        <p:grpSpPr>
          <a:xfrm rot="0">
            <a:off x="3582000" y="3268800"/>
            <a:ext cx="1440000" cy="342000"/>
            <a:chOff x="6901370" y="352733"/>
            <a:chExt cx="1873596" cy="799444"/>
          </a:xfrm>
        </p:grpSpPr>
        <p:sp>
          <p:nvSpPr>
            <p:cNvPr id="85" name="직사각형 12"/>
            <p:cNvSpPr/>
            <p:nvPr/>
          </p:nvSpPr>
          <p:spPr>
            <a:xfrm>
              <a:off x="6901370" y="357260"/>
              <a:ext cx="1667759" cy="675731"/>
            </a:xfrm>
            <a:prstGeom prst="rect">
              <a:avLst/>
            </a:prstGeom>
            <a:solidFill>
              <a:srgbClr val="e7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7" name="TextBox 40"/>
            <p:cNvSpPr txBox="1"/>
            <p:nvPr/>
          </p:nvSpPr>
          <p:spPr>
            <a:xfrm>
              <a:off x="6928917" y="352733"/>
              <a:ext cx="1604549" cy="799444"/>
            </a:xfrm>
            <a:prstGeom prst="rect">
              <a:avLst/>
            </a:prstGeom>
            <a:solidFill>
              <a:srgbClr val="ff0000"/>
            </a:solidFill>
          </p:spPr>
          <p:txBody>
            <a:bodyPr vert="horz" wrap="square" lIns="91440" tIns="45720" rIns="91440" bIns="45720" anchor="t">
              <a:noAutofit/>
            </a:bodyPr>
            <a:lstStyle/>
            <a:p>
              <a:pPr>
                <a:defRPr/>
              </a:pPr>
              <a:r>
                <a:rPr lang="ko-KR" altLang="en-US" sz="860" b="1">
                  <a:solidFill>
                    <a:schemeClr val="bg1"/>
                  </a:solidFill>
                  <a:latin typeface="맑은 고딕"/>
                </a:rPr>
                <a:t> </a:t>
              </a:r>
              <a:r>
                <a:rPr lang="ko-KR" altLang="en-US" sz="900" b="1">
                  <a:solidFill>
                    <a:schemeClr val="bg1"/>
                  </a:solidFill>
                  <a:latin typeface="맑은 고딕"/>
                </a:rPr>
                <a:t>세계음식의날</a:t>
              </a:r>
              <a:endParaRPr lang="ko-KR" altLang="en-US" sz="900" b="1">
                <a:solidFill>
                  <a:schemeClr val="bg1"/>
                </a:solidFill>
                <a:latin typeface="맑은 고딕"/>
              </a:endParaRPr>
            </a:p>
            <a:p>
              <a:pPr>
                <a:defRPr/>
              </a:pPr>
              <a:r>
                <a:rPr lang="ko-KR" altLang="en-US" sz="900" b="1">
                  <a:solidFill>
                    <a:schemeClr val="bg1"/>
                  </a:solidFill>
                  <a:latin typeface="맑은 고딕"/>
                </a:rPr>
                <a:t>     </a:t>
              </a:r>
              <a:r>
                <a:rPr lang="en-US" altLang="ko-KR" sz="900" b="1">
                  <a:solidFill>
                    <a:schemeClr val="bg1"/>
                  </a:solidFill>
                  <a:latin typeface="맑은 고딕"/>
                  <a:cs typeface="맑은 고딕"/>
                </a:rPr>
                <a:t>‘</a:t>
              </a:r>
              <a:r>
                <a:rPr lang="ko-KR" altLang="en-US" sz="900" b="1">
                  <a:solidFill>
                    <a:schemeClr val="bg1"/>
                  </a:solidFill>
                  <a:latin typeface="맑은 고딕"/>
                </a:rPr>
                <a:t>스페인</a:t>
              </a:r>
              <a:r>
                <a:rPr lang="en-US" altLang="ko-KR" sz="900" b="1">
                  <a:solidFill>
                    <a:schemeClr val="bg1"/>
                  </a:solidFill>
                  <a:latin typeface="맑은 고딕"/>
                  <a:cs typeface="맑은 고딕"/>
                </a:rPr>
                <a:t>’</a:t>
              </a:r>
              <a:endParaRPr lang="en-US" altLang="ko-KR" sz="900" b="1">
                <a:solidFill>
                  <a:schemeClr val="bg1"/>
                </a:solidFill>
                <a:latin typeface="맑은 고딕"/>
                <a:cs typeface="맑은 고딕"/>
              </a:endParaRPr>
            </a:p>
          </p:txBody>
        </p:sp>
        <p:sp>
          <p:nvSpPr>
            <p:cNvPr id="86" name="말풍선: 타원형 18"/>
            <p:cNvSpPr/>
            <p:nvPr/>
          </p:nvSpPr>
          <p:spPr>
            <a:xfrm>
              <a:off x="8118924" y="352737"/>
              <a:ext cx="656042" cy="762826"/>
            </a:xfrm>
            <a:prstGeom prst="wedgeEllipseCallout">
              <a:avLst>
                <a:gd name="adj1" fmla="val 243"/>
                <a:gd name="adj2" fmla="val 62500"/>
              </a:avLst>
            </a:prstGeom>
            <a:solidFill>
              <a:srgbClr val="ff0000"/>
            </a:solidFill>
            <a:ln w="38100" algn="ctr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</p:grpSp>
      <p:pic>
        <p:nvPicPr>
          <p:cNvPr id="102" name="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4572000" y="3315652"/>
            <a:ext cx="341407" cy="2266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0670545" cy="75455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114800" y="152400"/>
            <a:ext cx="2395602" cy="493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700" b="1">
                <a:solidFill>
                  <a:srgbClr val="000000"/>
                </a:solidFill>
              </a:rPr>
              <a:t>월간메뉴안내</a:t>
            </a:r>
            <a:endParaRPr lang="en-US" altLang="ko-KR" sz="2700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77533" y="397520"/>
            <a:ext cx="1386581" cy="25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1188148" algn="l"/>
              </a:tabLst>
              <a:defRPr/>
            </a:pPr>
            <a:r>
              <a:rPr lang="en-US" altLang="ko-KR" sz="1100" b="1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[2019.06.01~06.30]</a:t>
            </a:r>
            <a:endParaRPr lang="en-US" altLang="ko-KR" sz="1100" b="1">
              <a:solidFill>
                <a:srgbClr val="000000"/>
              </a:solidFill>
              <a:latin typeface="함초롬돋움"/>
              <a:ea typeface="함초롬돋움"/>
              <a:cs typeface="함초롬돋움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839200" y="7772400"/>
            <a:ext cx="1284859" cy="1814322"/>
          </a:xfrm>
          <a:prstGeom prst="rect">
            <a:avLst/>
          </a:prstGeom>
          <a:noFill/>
          <a:ln w="3175">
            <a:solidFill>
              <a:srgbClr val="ff6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t" anchorCtr="0"/>
          <a:lstStyle/>
          <a:p>
            <a:pPr algn="ctr">
              <a:defRPr/>
            </a:pPr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57200" y="6858000"/>
            <a:ext cx="6073140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특정 식품에 알러지(Allergy)가 있는 분들께서는 메뉴표를 보시고 </a:t>
            </a:r>
            <a:r>
              <a:rPr lang="ko-KR" altLang="en-US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영양연구</a:t>
            </a: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실로 문의하여 주시기 바랍니다.</a:t>
            </a:r>
            <a:endParaRPr lang="en-US" altLang="ko-KR" sz="1120" b="1">
              <a:solidFill>
                <a:srgbClr val="000000"/>
              </a:solidFill>
              <a:latin typeface="한컴 윤체 L"/>
              <a:ea typeface="한컴 윤체 L"/>
              <a:cs typeface="맑은 고딕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325487" y="6858000"/>
            <a:ext cx="1818513" cy="26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>
                <a:solidFill>
                  <a:srgbClr val="000000"/>
                </a:solidFill>
                <a:latin typeface="한컴 윤체 L"/>
                <a:ea typeface="한컴 윤체 L"/>
              </a:rPr>
              <a:t>소중한 의견 및 문의</a:t>
            </a:r>
            <a:endParaRPr lang="ko-KR" altLang="ko-KR" sz="1200" b="1">
              <a:latin typeface="한컴 윤체 L"/>
              <a:ea typeface="한컴 윤체 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7200" y="7010400"/>
            <a:ext cx="9190738" cy="369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076952" algn="l"/>
              </a:tabLst>
              <a:defRPr/>
            </a:pP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</a:rPr>
              <a:t>상단의 메뉴 및 원산지는 사정에 따라 변경될 수있습니다.</a:t>
            </a:r>
            <a:r>
              <a:rPr lang="en-US" altLang="ko-KR" sz="1900"/>
              <a:t>	</a:t>
            </a:r>
            <a:r>
              <a:rPr lang="ko-KR" altLang="en-US" sz="1900"/>
              <a:t>                                </a:t>
            </a:r>
            <a:r>
              <a:rPr lang="ko-KR" altLang="en-US" sz="1900" b="1"/>
              <a:t>  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070-5210-6615</a:t>
            </a: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 </a:t>
            </a:r>
            <a:endParaRPr lang="ko-KR" altLang="en-US" sz="1100">
              <a:solidFill>
                <a:srgbClr val="000000"/>
              </a:solidFill>
              <a:latin typeface="한컴 윤체 L"/>
              <a:ea typeface="한컴 윤체 L"/>
              <a:cs typeface="함초롬돋움"/>
            </a:endParaRPr>
          </a:p>
        </p:txBody>
      </p:sp>
      <p:pic>
        <p:nvPicPr>
          <p:cNvPr id="80" name=""/>
          <p:cNvPicPr>
            <a:picLocks noChangeAspect="1"/>
          </p:cNvPicPr>
          <p:nvPr/>
        </p:nvPicPr>
        <p:blipFill rotWithShape="1">
          <a:blip r:embed="rId3"/>
          <a:srcRect t="13370" b="6420"/>
          <a:stretch>
            <a:fillRect/>
          </a:stretch>
        </p:blipFill>
        <p:spPr>
          <a:xfrm>
            <a:off x="697230" y="198119"/>
            <a:ext cx="1828800" cy="457200"/>
          </a:xfrm>
          <a:prstGeom prst="rect">
            <a:avLst/>
          </a:prstGeom>
        </p:spPr>
      </p:pic>
      <p:graphicFrame>
        <p:nvGraphicFramePr>
          <p:cNvPr id="82" name="Table 7"/>
          <p:cNvGraphicFramePr>
            <a:graphicFrameLocks noGrp="1"/>
          </p:cNvGraphicFramePr>
          <p:nvPr/>
        </p:nvGraphicFramePr>
        <p:xfrm>
          <a:off x="457202" y="685800"/>
          <a:ext cx="9676320" cy="6172196"/>
        </p:xfrm>
        <a:graphic>
          <a:graphicData uri="http://schemas.openxmlformats.org/drawingml/2006/table">
            <a:tbl>
              <a:tblPr firstRow="1" bandRow="1"/>
              <a:tblGrid>
                <a:gridCol w="467999"/>
                <a:gridCol w="1295751"/>
                <a:gridCol w="1314806"/>
                <a:gridCol w="1323975"/>
                <a:gridCol w="1320558"/>
                <a:gridCol w="1314806"/>
                <a:gridCol w="1323975"/>
                <a:gridCol w="1314450"/>
              </a:tblGrid>
              <a:tr h="231749">
                <a:tc rowSpan="2">
                  <a:txBody>
                    <a:bodyPr vert="horz" lIns="0" tIns="0" rIns="0" bIns="0" anchor="t" anchorCtr="0"/>
                    <a:p>
                      <a:pPr indent="92075">
                        <a:lnSpc>
                          <a:spcPts val="20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gridSpan="7">
                  <a:txBody>
                    <a:bodyPr vert="horz" lIns="0" tIns="0" rIns="0" bIns="0" anchor="t" anchorCtr="0"/>
                    <a:p>
                      <a:pPr indent="380365">
                        <a:lnSpc>
                          <a:spcPts val="1295"/>
                        </a:lnSpc>
                        <a:tabLst>
                          <a:tab pos="1565529" algn="l"/>
                          <a:tab pos="2737485" algn="l"/>
                          <a:tab pos="3909695" algn="l"/>
                          <a:tab pos="5081651" algn="l"/>
                          <a:tab pos="6253988" algn="l"/>
                          <a:tab pos="7399909" algn="l"/>
                        </a:tabLst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6월 17일</a:t>
                      </a:r>
                      <a:r>
                        <a:rPr lang="en-US" altLang="ko-KR" b="1">
                          <a:latin typeface="맑은 고딕"/>
                          <a:cs typeface="맑은 고딕"/>
                        </a:rPr>
                        <a:t>	</a:t>
                      </a:r>
                      <a:r>
                        <a:rPr lang="ko-KR" altLang="en-US" b="1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ko-KR" altLang="en-US" b="1"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6월 18일</a:t>
                      </a:r>
                      <a:r>
                        <a:rPr lang="en-US" altLang="ko-KR" b="1">
                          <a:latin typeface="맑은 고딕"/>
                          <a:cs typeface="맑은 고딕"/>
                        </a:rPr>
                        <a:t>	</a:t>
                      </a:r>
                      <a:r>
                        <a:rPr lang="ko-KR" altLang="en-US" b="1">
                          <a:latin typeface="맑은 고딕"/>
                        </a:rPr>
                        <a:t>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6월 19일</a:t>
                      </a:r>
                      <a:r>
                        <a:rPr lang="en-US" altLang="ko-KR" b="1">
                          <a:latin typeface="맑은 고딕"/>
                          <a:cs typeface="맑은 고딕"/>
                        </a:rPr>
                        <a:t>	</a:t>
                      </a:r>
                      <a:r>
                        <a:rPr lang="ko-KR" altLang="en-US" b="1">
                          <a:latin typeface="맑은 고딕"/>
                          <a:cs typeface="맑은 고딕"/>
                        </a:rPr>
                        <a:t>   </a:t>
                      </a:r>
                      <a:r>
                        <a:rPr lang="ko-KR" altLang="en-US" b="1">
                          <a:latin typeface="맑은 고딕"/>
                        </a:rPr>
                        <a:t>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6월 20일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ko-KR" altLang="en-US" b="1">
                          <a:latin typeface="맑은 고딕"/>
                        </a:rPr>
                        <a:t>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6월 21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    </a:t>
                      </a:r>
                      <a:r>
                        <a:rPr lang="ko-KR" altLang="en-US" b="1">
                          <a:latin typeface="맑은 고딕"/>
                        </a:rPr>
                        <a:t>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6월 22일</a:t>
                      </a:r>
                      <a:r>
                        <a:rPr lang="ko-KR" altLang="en-US" b="1">
                          <a:latin typeface="맑은 고딕"/>
                        </a:rPr>
                        <a:t>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6월 23일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</a:tr>
              <a:tr h="214407">
                <a:tc v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2910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화요일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수요일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목요일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금요일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토요일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</a:rPr>
                        <a:t>일요일</a:t>
                      </a:r>
                      <a:endParaRPr lang="en-US" altLang="ko-KR" sz="9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</a:tr>
              <a:tr h="990542">
                <a:tc rowSpan="3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정성이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가득한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조식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옥수수밥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소고기무국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쭈꾸미볶음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천사채무침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미역국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닭볶음탕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깻잎순볶음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육개장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조기구이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미역줄기볶음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야채볶음밥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미소된장국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빅치즈스틱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오이생채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얼갈이배추국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피자코돈브루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가지볶음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녹두밥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갈비탕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소떡소떡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오복지무침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닭곰탕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볶음참치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잡채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249899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시금치스프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새우죽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체다스프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후리카케죽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브로콜리스프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참치죽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1293781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미니파운드케익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카카오프렌즈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820">
                          <a:solidFill>
                            <a:srgbClr val="000000"/>
                          </a:solidFill>
                          <a:latin typeface="맑은 고딕"/>
                        </a:rPr>
                        <a:t>양상추샐러드</a:t>
                      </a:r>
                      <a:r>
                        <a:rPr lang="en-US" altLang="ko-KR" sz="82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820">
                          <a:solidFill>
                            <a:srgbClr val="000000"/>
                          </a:solidFill>
                          <a:latin typeface="맑은 고딕"/>
                        </a:rPr>
                        <a:t>오리엔탈</a:t>
                      </a:r>
                      <a:r>
                        <a:rPr lang="en-US" altLang="ko-KR" sz="820">
                          <a:solidFill>
                            <a:srgbClr val="000000"/>
                          </a:solidFill>
                          <a:latin typeface="맑은 고딕"/>
                        </a:rPr>
                        <a:t>D</a:t>
                      </a:r>
                      <a:endParaRPr lang="en-US" altLang="ko-KR" sz="82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하트도넛초코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크런치쉘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크래미샐러드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소이라떼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프레즐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피넛버터오즈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수박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호두소보로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허쉬초코크런치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옥수수샐러드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자두주스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사과팬케이크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하트뮤즐리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멕시칸샐러드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오렌지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시몬컵케익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허니오즈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마카로니샐러드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스틱마늘빵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초코첵스쿠키앤크림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고구마샐러드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오렌지주스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1367050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건강을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생각한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중식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설렁탕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라조기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햄감자채구이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비름나물무침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석박지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아이스홍시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현미귀리밥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얼큰꼬치어묵국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단호박사태찜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도토리묵김치무침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고춧잎나물무침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총각김치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배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냉모밀국수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김가루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통살새우꼬치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우엉진미채조림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단무지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멜론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현미쥐눈이콩밥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참치김치찌개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닭다리바베큐구이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쇠고기떡잡채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코올슬로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골드키위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현미기장밥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순두부계란국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콩불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뿌리채소튀김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쌈추겉절이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청포도에이드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우거지해장국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고구마닭불구이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메추리알장조림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쑥갓무침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리치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북어콩나물국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돈육자장볶음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김치메밀전병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얼갈이나물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오렌지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202886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1377115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8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행복을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주는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석식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밀풰유나베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짬뽕불고기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연두부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양념간장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비타민발사믹생채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청포도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게살볶음밥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유부맑은국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닭꼬치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쫄면무침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850">
                          <a:solidFill>
                            <a:srgbClr val="000000"/>
                          </a:solidFill>
                          <a:latin typeface="맑은 고딕"/>
                        </a:rPr>
                        <a:t>양상추샐러드</a:t>
                      </a:r>
                      <a:r>
                        <a:rPr lang="en-US" altLang="ko-KR" sz="8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850">
                          <a:solidFill>
                            <a:srgbClr val="000000"/>
                          </a:solidFill>
                          <a:latin typeface="맑은 고딕"/>
                        </a:rPr>
                        <a:t>블루베리</a:t>
                      </a:r>
                      <a:r>
                        <a:rPr lang="en-US" altLang="ko-KR" sz="850">
                          <a:solidFill>
                            <a:srgbClr val="000000"/>
                          </a:solidFill>
                          <a:latin typeface="맑은 고딕"/>
                        </a:rPr>
                        <a:t>D</a:t>
                      </a:r>
                      <a:endParaRPr lang="en-US" altLang="ko-KR" sz="8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8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8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8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8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850">
                          <a:solidFill>
                            <a:srgbClr val="000000"/>
                          </a:solidFill>
                          <a:latin typeface="맑은 고딕"/>
                        </a:rPr>
                        <a:t>요구르트</a:t>
                      </a:r>
                      <a:r>
                        <a:rPr lang="en-US" altLang="ko-KR" sz="8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8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현미귀리밥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사골배추국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코다리조림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어묵볶음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야채스틱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쌈장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비요뜨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얼큰수제비국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파언양불고기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견과류강정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콩나물무침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바나나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잔치국수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김가루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순살닭강정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쥐어채조림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무말랭이무침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오라떼사과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현미찰옥수수밥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호박고추장찌개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닭살카레볶음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진미채무침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그린샐러드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흑임자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D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현미기장밥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두부김치국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고기육전야채볶음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오지치즈후라이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올방개묵무침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황도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244767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0670545" cy="75455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114800" y="152400"/>
            <a:ext cx="2395602" cy="493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700" b="1">
                <a:solidFill>
                  <a:srgbClr val="000000"/>
                </a:solidFill>
              </a:rPr>
              <a:t>월간메뉴안내</a:t>
            </a:r>
            <a:endParaRPr lang="en-US" altLang="ko-KR" sz="2700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77533" y="397520"/>
            <a:ext cx="1386581" cy="25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1188148" algn="l"/>
              </a:tabLst>
              <a:defRPr/>
            </a:pPr>
            <a:r>
              <a:rPr lang="en-US" altLang="ko-KR" sz="1100" b="1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[2019.06.01~06.30]</a:t>
            </a:r>
            <a:endParaRPr lang="en-US" altLang="ko-KR" sz="1100" b="1">
              <a:solidFill>
                <a:srgbClr val="000000"/>
              </a:solidFill>
              <a:latin typeface="함초롬돋움"/>
              <a:ea typeface="함초롬돋움"/>
              <a:cs typeface="함초롬돋움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839200" y="7772400"/>
            <a:ext cx="1284859" cy="1814322"/>
          </a:xfrm>
          <a:prstGeom prst="rect">
            <a:avLst/>
          </a:prstGeom>
          <a:noFill/>
          <a:ln w="3175">
            <a:solidFill>
              <a:srgbClr val="ff6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t" anchorCtr="0"/>
          <a:lstStyle/>
          <a:p>
            <a:pPr algn="ctr">
              <a:defRPr/>
            </a:pPr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57200" y="6858000"/>
            <a:ext cx="6073140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특정 식품에 알러지(Allergy)가 있는 분들께서는 메뉴표를 보시고 </a:t>
            </a:r>
            <a:r>
              <a:rPr lang="ko-KR" altLang="en-US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영양연구</a:t>
            </a: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실로 문의하여 주시기 바랍니다.</a:t>
            </a:r>
            <a:endParaRPr lang="en-US" altLang="ko-KR" sz="1120" b="1">
              <a:solidFill>
                <a:srgbClr val="000000"/>
              </a:solidFill>
              <a:latin typeface="한컴 윤체 L"/>
              <a:ea typeface="한컴 윤체 L"/>
              <a:cs typeface="맑은 고딕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325487" y="6858000"/>
            <a:ext cx="1818513" cy="26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>
                <a:solidFill>
                  <a:srgbClr val="000000"/>
                </a:solidFill>
                <a:latin typeface="한컴 윤체 L"/>
                <a:ea typeface="한컴 윤체 L"/>
              </a:rPr>
              <a:t>소중한 의견 및 문의</a:t>
            </a:r>
            <a:endParaRPr lang="ko-KR" altLang="ko-KR" sz="1200" b="1">
              <a:latin typeface="한컴 윤체 L"/>
              <a:ea typeface="한컴 윤체 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7200" y="7010400"/>
            <a:ext cx="9190738" cy="369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076952" algn="l"/>
              </a:tabLst>
              <a:defRPr/>
            </a:pP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</a:rPr>
              <a:t>상단의 메뉴 및 원산지는 사정에 따라 변경될 수있습니다.</a:t>
            </a:r>
            <a:r>
              <a:rPr lang="en-US" altLang="ko-KR" sz="1900"/>
              <a:t>	</a:t>
            </a:r>
            <a:r>
              <a:rPr lang="ko-KR" altLang="en-US" sz="1900"/>
              <a:t>                                </a:t>
            </a:r>
            <a:r>
              <a:rPr lang="ko-KR" altLang="en-US" sz="1900" b="1"/>
              <a:t>  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070-5210-6615</a:t>
            </a: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 </a:t>
            </a:r>
            <a:endParaRPr lang="ko-KR" altLang="en-US" sz="1100">
              <a:solidFill>
                <a:srgbClr val="000000"/>
              </a:solidFill>
              <a:latin typeface="한컴 윤체 L"/>
              <a:ea typeface="한컴 윤체 L"/>
              <a:cs typeface="함초롬돋움"/>
            </a:endParaRPr>
          </a:p>
        </p:txBody>
      </p:sp>
      <p:pic>
        <p:nvPicPr>
          <p:cNvPr id="80" name=""/>
          <p:cNvPicPr>
            <a:picLocks noChangeAspect="1"/>
          </p:cNvPicPr>
          <p:nvPr/>
        </p:nvPicPr>
        <p:blipFill rotWithShape="1">
          <a:blip r:embed="rId3"/>
          <a:srcRect t="13370" b="6420"/>
          <a:stretch>
            <a:fillRect/>
          </a:stretch>
        </p:blipFill>
        <p:spPr>
          <a:xfrm>
            <a:off x="697230" y="198119"/>
            <a:ext cx="1828800" cy="457200"/>
          </a:xfrm>
          <a:prstGeom prst="rect">
            <a:avLst/>
          </a:prstGeom>
        </p:spPr>
      </p:pic>
      <p:graphicFrame>
        <p:nvGraphicFramePr>
          <p:cNvPr id="82" name="Table 7"/>
          <p:cNvGraphicFramePr>
            <a:graphicFrameLocks noGrp="1"/>
          </p:cNvGraphicFramePr>
          <p:nvPr/>
        </p:nvGraphicFramePr>
        <p:xfrm>
          <a:off x="457200" y="687599"/>
          <a:ext cx="9672485" cy="6102868"/>
        </p:xfrm>
        <a:graphic>
          <a:graphicData uri="http://schemas.openxmlformats.org/drawingml/2006/table">
            <a:tbl>
              <a:tblPr firstRow="1" bandRow="1"/>
              <a:tblGrid>
                <a:gridCol w="468073"/>
                <a:gridCol w="1287709"/>
                <a:gridCol w="1314596"/>
                <a:gridCol w="1324543"/>
                <a:gridCol w="1323975"/>
                <a:gridCol w="1314596"/>
                <a:gridCol w="1324543"/>
                <a:gridCol w="1314450"/>
              </a:tblGrid>
              <a:tr h="243976">
                <a:tc rowSpan="2">
                  <a:txBody>
                    <a:bodyPr vert="horz" lIns="0" tIns="0" rIns="0" bIns="0" anchor="t" anchorCtr="0"/>
                    <a:p>
                      <a:pPr indent="92075">
                        <a:lnSpc>
                          <a:spcPts val="20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gridSpan="7">
                  <a:txBody>
                    <a:bodyPr vert="horz" lIns="0" tIns="0" rIns="0" bIns="0" anchor="t" anchorCtr="0"/>
                    <a:p>
                      <a:pPr>
                        <a:lnSpc>
                          <a:spcPts val="1295"/>
                        </a:lnSpc>
                        <a:tabLst>
                          <a:tab pos="1565529" algn="l"/>
                          <a:tab pos="2737485" algn="l"/>
                          <a:tab pos="3909695" algn="l"/>
                          <a:tab pos="5081651" algn="l"/>
                          <a:tab pos="6253988" algn="l"/>
                          <a:tab pos="7399909" algn="l"/>
                        </a:tabLst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6월 24일-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피자데이</a:t>
                      </a:r>
                      <a:r>
                        <a:rPr lang="en-US" altLang="ko-KR" b="1">
                          <a:latin typeface="맑은 고딕"/>
                          <a:cs typeface="맑은 고딕"/>
                        </a:rPr>
                        <a:t>	</a:t>
                      </a:r>
                      <a:r>
                        <a:rPr lang="ko-KR" altLang="en-US" b="1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ko-KR" altLang="en-US" b="1"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6월 25일</a:t>
                      </a:r>
                      <a:r>
                        <a:rPr lang="en-US" altLang="ko-KR" b="1">
                          <a:latin typeface="맑은 고딕"/>
                          <a:cs typeface="맑은 고딕"/>
                        </a:rPr>
                        <a:t>	</a:t>
                      </a:r>
                      <a:r>
                        <a:rPr lang="ko-KR" altLang="en-US" b="1">
                          <a:latin typeface="맑은 고딕"/>
                        </a:rPr>
                        <a:t>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6월 26일</a:t>
                      </a:r>
                      <a:r>
                        <a:rPr lang="en-US" altLang="ko-KR" b="1">
                          <a:latin typeface="맑은 고딕"/>
                          <a:cs typeface="맑은 고딕"/>
                        </a:rPr>
                        <a:t>	</a:t>
                      </a:r>
                      <a:r>
                        <a:rPr lang="ko-KR" altLang="en-US" b="1">
                          <a:latin typeface="맑은 고딕"/>
                          <a:cs typeface="맑은 고딕"/>
                        </a:rPr>
                        <a:t>   </a:t>
                      </a:r>
                      <a:r>
                        <a:rPr lang="ko-KR" altLang="en-US" b="1">
                          <a:latin typeface="맑은 고딕"/>
                        </a:rPr>
                        <a:t>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6월 27일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ko-KR" altLang="en-US" b="1">
                          <a:latin typeface="맑은 고딕"/>
                        </a:rPr>
                        <a:t>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6월 28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잔반없는날         </a:t>
                      </a:r>
                      <a:r>
                        <a:rPr lang="ko-KR" altLang="en-US" b="1">
                          <a:latin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6월 29일</a:t>
                      </a:r>
                      <a:r>
                        <a:rPr lang="ko-KR" altLang="en-US" b="1">
                          <a:latin typeface="맑은 고딕"/>
                        </a:rPr>
                        <a:t>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6월 30일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</a:tr>
              <a:tr h="225719">
                <a:tc v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2910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화요일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수요일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목요일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금요일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토요일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</a:rPr>
                        <a:t>일요일</a:t>
                      </a:r>
                      <a:endParaRPr lang="en-US" altLang="ko-KR" sz="9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</a:tr>
              <a:tr h="972588">
                <a:tc rowSpan="3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정성이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가득한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조식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버섯탕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쇠고기장조림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부추무침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기장밥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고추장찌개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비엔나야채볶음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미나리무침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오이소박이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오징어무국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닭갈비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호박전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간장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석박지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돈육김치찌개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코코넛아귀볼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건새우조림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율무밥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백짬뽕국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두부조림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오이지무침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떡만두국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코다리강정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새송이조림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콩밥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팽이된장국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계란말이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마늘쫑조림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196482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녹두죽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양송이스프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야채죽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옥수수스프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브로콜리스프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계란죽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131838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올드훼션초코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허쉬초코크런치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딸기주스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딸기맛슈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스페셜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k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바나나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참치샐러드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초코롤케익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콘푸로스프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초코우유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치즈케익파니니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초코첵스스노우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멕시칸샐러드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아이러브요거트쑥쑥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하트도넛초코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허니오즈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크래미샐러드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자두주스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미니붕어빵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초코첵스쿠키앤크림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크랜베리치킨샐러드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파인애플주스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프레즐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코코볼정글탐험대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마카로니샐러드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골드키위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1312177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건강을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생각한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중식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우삼겹김치볶음밥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맑은장국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즉석피자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시저샐러드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생오이피클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할라피뇨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피치파라다이스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현미흑미밥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해물누룽지탕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삼치마요된장구이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모닝두부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오리엔탈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청경채무침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슈퍼볼 쿠키앤크림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현미찹쌀밥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얼큰쇠고기무국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올리브함바그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숙주나물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통감자치즈구이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그린샐러드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키위드레싱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체리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현미귀리밥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들깨버섯국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매운돼지갈비조림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콘치즈계란찜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브로콜리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수박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닭칼국수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건파래볶음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오징어크랩바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꽈리고추멸치조림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볶음김치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열무김치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참외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백미밥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하이라이스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쇠고기고추장찌개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허브소시지구이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계란후라이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단무지무침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라임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레몬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현미기장밥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수제비국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돈등뼈찜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연근강정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치커리사과무침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깍두기</a:t>
                      </a:r>
                      <a:b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</a:b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망고스틴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21359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1405466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8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행복을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주는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석식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현미기장밥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된장찌개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제육볶음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콘버터구이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오이양파무침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아이스크림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소보로비빔밥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들깨무채국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닭봉양념조림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단호박고구마샐러드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방울토마토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현미귀리밥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두부새우젓국찌개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오징어떡볶음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갈비만두찜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오이고추쌈장무침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석박지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현미차조밥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얼큰콩나물국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850">
                          <a:solidFill>
                            <a:srgbClr val="000000"/>
                          </a:solidFill>
                          <a:latin typeface="맑은 고딕"/>
                        </a:rPr>
                        <a:t>훈제오리</a:t>
                      </a:r>
                      <a:r>
                        <a:rPr lang="en-US" altLang="ko-KR" sz="8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850">
                          <a:solidFill>
                            <a:srgbClr val="000000"/>
                          </a:solidFill>
                          <a:latin typeface="맑은 고딕"/>
                        </a:rPr>
                        <a:t>머스타드</a:t>
                      </a:r>
                      <a:r>
                        <a:rPr lang="en-US" altLang="ko-KR" sz="8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850">
                          <a:solidFill>
                            <a:srgbClr val="000000"/>
                          </a:solidFill>
                          <a:latin typeface="맑은 고딕"/>
                        </a:rPr>
                        <a:t>무쌈</a:t>
                      </a:r>
                      <a:endParaRPr lang="ko-KR" altLang="en-US" sz="8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850">
                          <a:solidFill>
                            <a:srgbClr val="000000"/>
                          </a:solidFill>
                          <a:latin typeface="맑은 고딕"/>
                        </a:rPr>
                        <a:t>양배추샐러드</a:t>
                      </a:r>
                      <a:r>
                        <a:rPr lang="en-US" altLang="ko-KR" sz="8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850">
                          <a:solidFill>
                            <a:srgbClr val="000000"/>
                          </a:solidFill>
                          <a:latin typeface="맑은 고딕"/>
                        </a:rPr>
                        <a:t>사우전드</a:t>
                      </a:r>
                      <a:r>
                        <a:rPr lang="en-US" altLang="ko-KR" sz="850">
                          <a:solidFill>
                            <a:srgbClr val="000000"/>
                          </a:solidFill>
                          <a:latin typeface="맑은 고딕"/>
                        </a:rPr>
                        <a:t>D</a:t>
                      </a:r>
                      <a:endParaRPr lang="en-US" altLang="ko-KR" sz="8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총각김치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블루베리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8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로제스파게티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양송이스프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대만샌드위치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후레이크샐러드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생오이피클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사과당근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 현미잡곡밥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순두부계란국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가래떡불고기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베이컨김치볶음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취나물무침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멜론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황태감자국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닭윙데리야끼조림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가지나물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숙주맛살무침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플라워파이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21449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</a:tbl>
          </a:graphicData>
        </a:graphic>
      </p:graphicFrame>
      <p:sp>
        <p:nvSpPr>
          <p:cNvPr id="122" name="Rectangle 9"/>
          <p:cNvSpPr/>
          <p:nvPr/>
        </p:nvSpPr>
        <p:spPr>
          <a:xfrm>
            <a:off x="6181200" y="3657600"/>
            <a:ext cx="1286400" cy="1524000"/>
          </a:xfrm>
          <a:prstGeom prst="rect">
            <a:avLst/>
          </a:prstGeom>
          <a:noFill/>
          <a:ln w="28575" algn="ctr">
            <a:solidFill>
              <a:srgbClr val="ff5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 anchorCtr="0">
            <a:noAutofit/>
          </a:bodyPr>
          <a:lstStyle/>
          <a:p>
            <a:pPr algn="ctr">
              <a:defRPr/>
            </a:pPr>
            <a:endParaRPr lang="en-US"/>
          </a:p>
        </p:txBody>
      </p:sp>
      <p:grpSp>
        <p:nvGrpSpPr>
          <p:cNvPr id="123" name=""/>
          <p:cNvGrpSpPr/>
          <p:nvPr/>
        </p:nvGrpSpPr>
        <p:grpSpPr>
          <a:xfrm rot="0">
            <a:off x="6172201" y="3429000"/>
            <a:ext cx="1371599" cy="219895"/>
            <a:chOff x="6798362" y="393323"/>
            <a:chExt cx="1767593" cy="853076"/>
          </a:xfrm>
          <a:solidFill>
            <a:srgbClr val="ff5200"/>
          </a:solidFill>
        </p:grpSpPr>
        <p:sp>
          <p:nvSpPr>
            <p:cNvPr id="124" name="직사각형 12"/>
            <p:cNvSpPr/>
            <p:nvPr/>
          </p:nvSpPr>
          <p:spPr>
            <a:xfrm>
              <a:off x="6798363" y="502921"/>
              <a:ext cx="1767592" cy="743479"/>
            </a:xfrm>
            <a:prstGeom prst="rect">
              <a:avLst/>
            </a:prstGeom>
            <a:grpFill/>
            <a:ln w="9525" cap="flat" cmpd="sng">
              <a:solidFill>
                <a:schemeClr val="accent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25" name="TextBox 40"/>
            <p:cNvSpPr txBox="1"/>
            <p:nvPr/>
          </p:nvSpPr>
          <p:spPr>
            <a:xfrm>
              <a:off x="6798362" y="393323"/>
              <a:ext cx="1538478" cy="852514"/>
            </a:xfrm>
            <a:prstGeom prst="rect">
              <a:avLst/>
            </a:prstGeom>
            <a:grpFill/>
            <a:ln w="9525" cap="flat" cmpd="sng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>
              <a:noAutofit/>
            </a:bodyPr>
            <a:lstStyle/>
            <a:p>
              <a:pPr algn="ctr">
                <a:defRPr/>
              </a:pPr>
              <a:r>
                <a:rPr lang="en-US" altLang="ko-KR" sz="900" b="1">
                  <a:solidFill>
                    <a:schemeClr val="bg1"/>
                  </a:solidFill>
                  <a:latin typeface="맑은 고딕"/>
                </a:rPr>
                <a:t>‘</a:t>
              </a:r>
              <a:r>
                <a:rPr lang="ko-KR" altLang="en-US" sz="900" b="1">
                  <a:solidFill>
                    <a:schemeClr val="bg1"/>
                  </a:solidFill>
                  <a:latin typeface="맑은 고딕"/>
                </a:rPr>
                <a:t>잔반없는날</a:t>
              </a:r>
              <a:r>
                <a:rPr lang="en-US" altLang="ko-KR" sz="900" b="1">
                  <a:solidFill>
                    <a:schemeClr val="bg1"/>
                  </a:solidFill>
                  <a:latin typeface="맑은 고딕"/>
                </a:rPr>
                <a:t>!!’</a:t>
              </a:r>
              <a:endParaRPr lang="en-US" altLang="ko-KR" sz="900" b="1">
                <a:solidFill>
                  <a:schemeClr val="bg1"/>
                </a:solidFill>
                <a:latin typeface="맑은 고딕"/>
              </a:endParaRPr>
            </a:p>
          </p:txBody>
        </p:sp>
      </p:grpSp>
      <p:pic>
        <p:nvPicPr>
          <p:cNvPr id="126" name="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8faf9"/>
              </a:clrFrom>
              <a:clrTo>
                <a:srgbClr val="f8faf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86600" y="3121741"/>
            <a:ext cx="609600" cy="688258"/>
          </a:xfrm>
          <a:prstGeom prst="rect">
            <a:avLst/>
          </a:prstGeom>
        </p:spPr>
      </p:pic>
      <p:sp>
        <p:nvSpPr>
          <p:cNvPr id="131" name="Rectangle 9"/>
          <p:cNvSpPr/>
          <p:nvPr/>
        </p:nvSpPr>
        <p:spPr>
          <a:xfrm>
            <a:off x="926180" y="3605433"/>
            <a:ext cx="1283619" cy="1576167"/>
          </a:xfrm>
          <a:prstGeom prst="rect">
            <a:avLst/>
          </a:prstGeom>
          <a:noFill/>
          <a:ln w="28575" algn="ctr">
            <a:solidFill>
              <a:srgbClr val="ffc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 anchorCtr="0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132" name="직사각형 12"/>
          <p:cNvSpPr/>
          <p:nvPr/>
        </p:nvSpPr>
        <p:spPr>
          <a:xfrm>
            <a:off x="915381" y="3420054"/>
            <a:ext cx="1142018" cy="219214"/>
          </a:xfrm>
          <a:prstGeom prst="rect">
            <a:avLst/>
          </a:prstGeom>
          <a:solidFill>
            <a:srgbClr val="ffc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anchorCtr="0">
            <a:noAutofit/>
          </a:bodyPr>
          <a:lstStyle/>
          <a:p>
            <a:pPr algn="ctr">
              <a:defRPr/>
            </a:pPr>
            <a:endParaRPr lang="ko-KR" altLang="en-US">
              <a:solidFill>
                <a:srgbClr val="ffd000"/>
              </a:solidFill>
            </a:endParaRPr>
          </a:p>
          <a:p>
            <a:pPr algn="ctr">
              <a:defRPr/>
            </a:pPr>
            <a:r>
              <a:rPr lang="ko-KR" altLang="en-US">
                <a:solidFill>
                  <a:srgbClr val="ffd000"/>
                </a:solidFill>
              </a:rPr>
              <a:t>  </a:t>
            </a:r>
            <a:endParaRPr lang="ko-KR" altLang="en-US">
              <a:solidFill>
                <a:srgbClr val="ffd000"/>
              </a:solidFill>
            </a:endParaRPr>
          </a:p>
        </p:txBody>
      </p:sp>
      <p:sp>
        <p:nvSpPr>
          <p:cNvPr id="134" name="TextBox 40"/>
          <p:cNvSpPr txBox="1"/>
          <p:nvPr/>
        </p:nvSpPr>
        <p:spPr>
          <a:xfrm>
            <a:off x="1065034" y="3429000"/>
            <a:ext cx="1182026" cy="208130"/>
          </a:xfrm>
          <a:prstGeom prst="rect">
            <a:avLst/>
          </a:prstGeom>
          <a:noFill/>
        </p:spPr>
        <p:txBody>
          <a:bodyPr vert="horz" wrap="square" anchorCtr="0">
            <a:noAutofit/>
          </a:bodyPr>
          <a:lstStyle/>
          <a:p>
            <a:pPr>
              <a:defRPr/>
            </a:pPr>
            <a:r>
              <a:rPr lang="en-US" altLang="ko-KR" sz="1000" b="1">
                <a:solidFill>
                  <a:schemeClr val="bg1"/>
                </a:solidFill>
                <a:latin typeface="맑은 고딕"/>
                <a:cs typeface="맑은 고딕"/>
              </a:rPr>
              <a:t>‘</a:t>
            </a:r>
            <a:r>
              <a:rPr lang="ko-KR" altLang="en-US" sz="1000" b="1">
                <a:solidFill>
                  <a:schemeClr val="bg1"/>
                </a:solidFill>
                <a:latin typeface="맑은 고딕"/>
                <a:cs typeface="맑은 고딕"/>
              </a:rPr>
              <a:t>피자데이</a:t>
            </a:r>
            <a:r>
              <a:rPr lang="en-US" altLang="ko-KR" sz="1000" b="1">
                <a:solidFill>
                  <a:schemeClr val="bg1"/>
                </a:solidFill>
                <a:latin typeface="맑은 고딕"/>
                <a:cs typeface="맑은 고딕"/>
              </a:rPr>
              <a:t>’</a:t>
            </a:r>
            <a:endParaRPr lang="en-US" altLang="ko-KR" sz="1000" b="1">
              <a:solidFill>
                <a:schemeClr val="bg1"/>
              </a:solidFill>
              <a:latin typeface="맑은 고딕"/>
              <a:cs typeface="맑은 고딕"/>
            </a:endParaRPr>
          </a:p>
        </p:txBody>
      </p:sp>
      <p:sp>
        <p:nvSpPr>
          <p:cNvPr id="136" name="말풍선: 타원형 18"/>
          <p:cNvSpPr/>
          <p:nvPr/>
        </p:nvSpPr>
        <p:spPr>
          <a:xfrm>
            <a:off x="1828800" y="3268819"/>
            <a:ext cx="499869" cy="320360"/>
          </a:xfrm>
          <a:prstGeom prst="wedgeEllipseCallout">
            <a:avLst>
              <a:gd name="adj1" fmla="val 243"/>
              <a:gd name="adj2" fmla="val 62500"/>
            </a:avLst>
          </a:prstGeom>
          <a:solidFill>
            <a:srgbClr val="ffc100"/>
          </a:solidFill>
          <a:ln w="38100" algn="ctr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anchorCtr="0">
            <a:noAutofit/>
          </a:bodyPr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133" name="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38532" y="3315633"/>
            <a:ext cx="477102" cy="3317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443</ep:Words>
  <ep:PresentationFormat>A4 Paper (210x297 mm)</ep:PresentationFormat>
  <ep:Paragraphs>27</ep:Paragraphs>
  <ep:Slides>5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ep:HeadingPairs>
  <ep:TitlesOfParts>
    <vt:vector size="6" baseType="lpstr">
      <vt:lpstr>Office Theme</vt:lpstr>
      <vt:lpstr>슬라이드 1</vt:lpstr>
      <vt:lpstr>슬라이드 2</vt:lpstr>
      <vt:lpstr>슬라이드 3</vt:lpstr>
      <vt:lpstr>슬라이드 4</vt:lpstr>
      <vt:lpstr>슬라이드 5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2006-08-16T00:00:00.000</dcterms:created>
  <dc:creator>Windows User</dc:creator>
  <cp:lastModifiedBy>main</cp:lastModifiedBy>
  <dcterms:modified xsi:type="dcterms:W3CDTF">2019-05-30T06:57:13.584</dcterms:modified>
  <cp:revision>261</cp:revision>
  <dc:title>Slide 1</dc:title>
  <cp:version>0906.0100.01</cp:version>
</cp:coreProperties>
</file>